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</p:sldMasterIdLst>
  <p:notesMasterIdLst>
    <p:notesMasterId r:id="rId49"/>
  </p:notesMasterIdLst>
  <p:sldIdLst>
    <p:sldId id="322" r:id="rId4"/>
    <p:sldId id="323" r:id="rId5"/>
    <p:sldId id="405" r:id="rId6"/>
    <p:sldId id="324" r:id="rId7"/>
    <p:sldId id="256" r:id="rId8"/>
    <p:sldId id="257" r:id="rId9"/>
    <p:sldId id="258" r:id="rId10"/>
    <p:sldId id="259" r:id="rId11"/>
    <p:sldId id="274" r:id="rId12"/>
    <p:sldId id="327" r:id="rId13"/>
    <p:sldId id="326" r:id="rId14"/>
    <p:sldId id="358" r:id="rId15"/>
    <p:sldId id="406" r:id="rId16"/>
    <p:sldId id="359" r:id="rId17"/>
    <p:sldId id="362" r:id="rId18"/>
    <p:sldId id="363" r:id="rId19"/>
    <p:sldId id="416" r:id="rId20"/>
    <p:sldId id="364" r:id="rId21"/>
    <p:sldId id="374" r:id="rId22"/>
    <p:sldId id="375" r:id="rId23"/>
    <p:sldId id="366" r:id="rId24"/>
    <p:sldId id="430" r:id="rId25"/>
    <p:sldId id="411" r:id="rId26"/>
    <p:sldId id="412" r:id="rId27"/>
    <p:sldId id="409" r:id="rId28"/>
    <p:sldId id="379" r:id="rId29"/>
    <p:sldId id="415" r:id="rId30"/>
    <p:sldId id="384" r:id="rId31"/>
    <p:sldId id="414" r:id="rId32"/>
    <p:sldId id="390" r:id="rId33"/>
    <p:sldId id="391" r:id="rId34"/>
    <p:sldId id="392" r:id="rId35"/>
    <p:sldId id="419" r:id="rId36"/>
    <p:sldId id="420" r:id="rId37"/>
    <p:sldId id="421" r:id="rId38"/>
    <p:sldId id="428" r:id="rId39"/>
    <p:sldId id="423" r:id="rId40"/>
    <p:sldId id="427" r:id="rId41"/>
    <p:sldId id="425" r:id="rId42"/>
    <p:sldId id="426" r:id="rId43"/>
    <p:sldId id="424" r:id="rId44"/>
    <p:sldId id="422" r:id="rId45"/>
    <p:sldId id="417" r:id="rId46"/>
    <p:sldId id="429" r:id="rId47"/>
    <p:sldId id="418" r:id="rId4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8850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 snapToGrid="0" showGuides="1">
      <p:cViewPr>
        <p:scale>
          <a:sx n="80" d="100"/>
          <a:sy n="80" d="100"/>
        </p:scale>
        <p:origin x="-240" y="-112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slide" Target="slides/slide3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8" Type="http://schemas.openxmlformats.org/officeDocument/2006/relationships/slide" Target="slides/slide5.xml"/><Relationship Id="rId51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NatCap\Releases\Sept2011\Tier0\Ranking%20of%20Natural%20Habitats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marker>
            <c:symbol val="none"/>
          </c:marker>
          <c:xVal>
            <c:strRef>
              <c:f>'Reclassification (2)'!$A$4:$A$50</c:f>
              <c:strCache>
                <c:ptCount val="47"/>
                <c:pt idx="0">
                  <c:v>Kelp</c:v>
                </c:pt>
                <c:pt idx="1">
                  <c:v>Seagrass</c:v>
                </c:pt>
                <c:pt idx="2">
                  <c:v>Seagrass Kelp</c:v>
                </c:pt>
                <c:pt idx="3">
                  <c:v>Low Dune</c:v>
                </c:pt>
                <c:pt idx="4">
                  <c:v>Coastal Forest</c:v>
                </c:pt>
                <c:pt idx="5">
                  <c:v>Coastal Forest Kelp</c:v>
                </c:pt>
                <c:pt idx="6">
                  <c:v>Low Dune Kelp</c:v>
                </c:pt>
                <c:pt idx="7">
                  <c:v>Coastal Forest Seagrass</c:v>
                </c:pt>
                <c:pt idx="8">
                  <c:v> LowDunes Seagrass</c:v>
                </c:pt>
                <c:pt idx="9">
                  <c:v>Coastal Forest  Kelp Seagrass</c:v>
                </c:pt>
                <c:pt idx="10">
                  <c:v>Low Dune Kelp Seagrass</c:v>
                </c:pt>
                <c:pt idx="11">
                  <c:v>Low Dunes Coastal Forest </c:v>
                </c:pt>
                <c:pt idx="12">
                  <c:v>Low Dunes Coastal Forest Kelp </c:v>
                </c:pt>
                <c:pt idx="13">
                  <c:v>Low Dunes Coastal Forest Seagrass </c:v>
                </c:pt>
                <c:pt idx="14">
                  <c:v>Low Dunes Coastal Forest Kelp Seagrass </c:v>
                </c:pt>
                <c:pt idx="15">
                  <c:v>High Dune</c:v>
                </c:pt>
                <c:pt idx="16">
                  <c:v>Marsh</c:v>
                </c:pt>
                <c:pt idx="17">
                  <c:v>High Dune Kelp</c:v>
                </c:pt>
                <c:pt idx="18">
                  <c:v>Marsh Kelp</c:v>
                </c:pt>
                <c:pt idx="19">
                  <c:v>HighDunes Seagrass </c:v>
                </c:pt>
                <c:pt idx="20">
                  <c:v>Marsh Seagrass </c:v>
                </c:pt>
                <c:pt idx="21">
                  <c:v>HighDunes Kelp Seagrass </c:v>
                </c:pt>
                <c:pt idx="22">
                  <c:v>High Dune Coastal Forest </c:v>
                </c:pt>
                <c:pt idx="23">
                  <c:v>High Dune Kelp Coastal Forest </c:v>
                </c:pt>
                <c:pt idx="24">
                  <c:v>Marsh Coastal Forest Kelp</c:v>
                </c:pt>
                <c:pt idx="25">
                  <c:v>High Dune Seagrass Coastal Forest </c:v>
                </c:pt>
                <c:pt idx="26">
                  <c:v>Marsh Coastal Forest Seagrass</c:v>
                </c:pt>
                <c:pt idx="27">
                  <c:v>High Dune  Seagrass Kelp Coastal Forest </c:v>
                </c:pt>
                <c:pt idx="28">
                  <c:v>Marsh Coastal Forest Kelp Seagrass</c:v>
                </c:pt>
                <c:pt idx="29">
                  <c:v>Coral</c:v>
                </c:pt>
                <c:pt idx="30">
                  <c:v>Mangrove</c:v>
                </c:pt>
                <c:pt idx="31">
                  <c:v>Coral Seagrass </c:v>
                </c:pt>
                <c:pt idx="32">
                  <c:v>Mangrove Seagrass</c:v>
                </c:pt>
                <c:pt idx="33">
                  <c:v>Coral Coastal Forest</c:v>
                </c:pt>
                <c:pt idx="34">
                  <c:v>Coral Low Dune</c:v>
                </c:pt>
                <c:pt idx="35">
                  <c:v>Mangrove Seagrass Coastal Forest</c:v>
                </c:pt>
                <c:pt idx="36">
                  <c:v>Coral Seagrass Coastal Forest</c:v>
                </c:pt>
                <c:pt idx="37">
                  <c:v>Coral Seagrass Low Dune</c:v>
                </c:pt>
                <c:pt idx="38">
                  <c:v>Coral High Dune</c:v>
                </c:pt>
                <c:pt idx="39">
                  <c:v>Coral Marsh</c:v>
                </c:pt>
                <c:pt idx="40">
                  <c:v>Coral Seagrass High Dune</c:v>
                </c:pt>
                <c:pt idx="41">
                  <c:v>Coral Seagrass Marsh</c:v>
                </c:pt>
                <c:pt idx="42">
                  <c:v>Coral Seagrass Low Dune Coastal Forest</c:v>
                </c:pt>
                <c:pt idx="43">
                  <c:v>Mangrove Coral  </c:v>
                </c:pt>
                <c:pt idx="44">
                  <c:v>Coral Seagrass High Dune Coastal Forest</c:v>
                </c:pt>
                <c:pt idx="45">
                  <c:v>Mangrove Coral Seagrass </c:v>
                </c:pt>
                <c:pt idx="46">
                  <c:v>Mangrove Coral Seagrass Coastal Forest</c:v>
                </c:pt>
              </c:strCache>
            </c:strRef>
          </c:xVal>
          <c:yVal>
            <c:numRef>
              <c:f>'Reclassification (2)'!$T$4:$T$50</c:f>
              <c:numCache>
                <c:formatCode>0.000</c:formatCode>
                <c:ptCount val="47"/>
                <c:pt idx="0">
                  <c:v>4</c:v>
                </c:pt>
                <c:pt idx="1">
                  <c:v>4</c:v>
                </c:pt>
                <c:pt idx="2">
                  <c:v>3.7639320225002102</c:v>
                </c:pt>
                <c:pt idx="3">
                  <c:v>3</c:v>
                </c:pt>
                <c:pt idx="4">
                  <c:v>3</c:v>
                </c:pt>
                <c:pt idx="5">
                  <c:v>2.8377223398316205</c:v>
                </c:pt>
                <c:pt idx="6">
                  <c:v>2.8377223398316205</c:v>
                </c:pt>
                <c:pt idx="7">
                  <c:v>2.8377223398316205</c:v>
                </c:pt>
                <c:pt idx="8">
                  <c:v>2.8377223398316205</c:v>
                </c:pt>
                <c:pt idx="9">
                  <c:v>2.6833752096446002</c:v>
                </c:pt>
                <c:pt idx="10">
                  <c:v>2.6833752096446002</c:v>
                </c:pt>
                <c:pt idx="11">
                  <c:v>2.6458980337503153</c:v>
                </c:pt>
                <c:pt idx="12">
                  <c:v>2.5</c:v>
                </c:pt>
                <c:pt idx="13">
                  <c:v>2.5</c:v>
                </c:pt>
                <c:pt idx="14">
                  <c:v>2.359945055359741</c:v>
                </c:pt>
                <c:pt idx="15">
                  <c:v>2</c:v>
                </c:pt>
                <c:pt idx="16">
                  <c:v>2</c:v>
                </c:pt>
                <c:pt idx="17">
                  <c:v>1.8768943743823394</c:v>
                </c:pt>
                <c:pt idx="18">
                  <c:v>1.8768943743823394</c:v>
                </c:pt>
                <c:pt idx="19">
                  <c:v>1.8768943743823394</c:v>
                </c:pt>
                <c:pt idx="20">
                  <c:v>1.8768943743823394</c:v>
                </c:pt>
                <c:pt idx="21">
                  <c:v>1.7573593128807152</c:v>
                </c:pt>
                <c:pt idx="22">
                  <c:v>1.7279981273412348</c:v>
                </c:pt>
                <c:pt idx="23">
                  <c:v>1.6125178063039387</c:v>
                </c:pt>
                <c:pt idx="24">
                  <c:v>1.6125178063039387</c:v>
                </c:pt>
                <c:pt idx="25">
                  <c:v>1.6125178063039387</c:v>
                </c:pt>
                <c:pt idx="26">
                  <c:v>1.6125178063039387</c:v>
                </c:pt>
                <c:pt idx="27">
                  <c:v>1.5</c:v>
                </c:pt>
                <c:pt idx="28">
                  <c:v>1.5</c:v>
                </c:pt>
                <c:pt idx="29">
                  <c:v>1</c:v>
                </c:pt>
                <c:pt idx="30">
                  <c:v>1</c:v>
                </c:pt>
                <c:pt idx="31">
                  <c:v>0.90098048640721551</c:v>
                </c:pt>
                <c:pt idx="32">
                  <c:v>0.90098048640721551</c:v>
                </c:pt>
                <c:pt idx="33">
                  <c:v>0.77984674554472466</c:v>
                </c:pt>
                <c:pt idx="34">
                  <c:v>0.77984674554472466</c:v>
                </c:pt>
                <c:pt idx="35">
                  <c:v>0.68492709363267501</c:v>
                </c:pt>
                <c:pt idx="36">
                  <c:v>0.68492709363267501</c:v>
                </c:pt>
                <c:pt idx="37">
                  <c:v>0.68492709363267501</c:v>
                </c:pt>
                <c:pt idx="38">
                  <c:v>0.61483519286549626</c:v>
                </c:pt>
                <c:pt idx="39">
                  <c:v>0.61483519286549626</c:v>
                </c:pt>
                <c:pt idx="40">
                  <c:v>0.52277442494833881</c:v>
                </c:pt>
                <c:pt idx="41">
                  <c:v>0.52277442494833881</c:v>
                </c:pt>
                <c:pt idx="42">
                  <c:v>0.47731949140636942</c:v>
                </c:pt>
                <c:pt idx="43">
                  <c:v>0.40983005625052549</c:v>
                </c:pt>
                <c:pt idx="44">
                  <c:v>0.32109165419972641</c:v>
                </c:pt>
                <c:pt idx="45">
                  <c:v>0.32109165419972641</c:v>
                </c:pt>
                <c:pt idx="46">
                  <c:v>0.21208154860488726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03402880"/>
        <c:axId val="116040832"/>
      </c:scatterChart>
      <c:valAx>
        <c:axId val="103402880"/>
        <c:scaling>
          <c:orientation val="minMax"/>
        </c:scaling>
        <c:delete val="0"/>
        <c:axPos val="b"/>
        <c:majorTickMark val="out"/>
        <c:minorTickMark val="none"/>
        <c:tickLblPos val="nextTo"/>
        <c:crossAx val="116040832"/>
        <c:crosses val="autoZero"/>
        <c:crossBetween val="midCat"/>
      </c:valAx>
      <c:valAx>
        <c:axId val="116040832"/>
        <c:scaling>
          <c:orientation val="minMax"/>
        </c:scaling>
        <c:delete val="0"/>
        <c:axPos val="l"/>
        <c:majorGridlines/>
        <c:numFmt formatCode="0.000" sourceLinked="1"/>
        <c:majorTickMark val="out"/>
        <c:minorTickMark val="none"/>
        <c:tickLblPos val="nextTo"/>
        <c:crossAx val="103402880"/>
        <c:crosses val="autoZero"/>
        <c:crossBetween val="midCat"/>
      </c:valAx>
    </c:plotArea>
    <c:plotVisOnly val="1"/>
    <c:dispBlanksAs val="gap"/>
    <c:showDLblsOverMax val="0"/>
  </c:chart>
  <c:spPr>
    <a:solidFill>
      <a:schemeClr val="bg1">
        <a:lumMod val="85000"/>
      </a:schemeClr>
    </a:solidFill>
  </c:spPr>
  <c:externalData r:id="rId1">
    <c:autoUpdate val="0"/>
  </c:externalData>
</c:chartSpac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F1D1DC-38CD-44BC-810D-BCAE24119D71}" type="datetimeFigureOut">
              <a:rPr lang="en-US" smtClean="0"/>
              <a:t>10/24/2011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51749A-4C9F-4C54-B632-823EAF665D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7282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dirty="0" smtClean="0"/>
              <a:t>Scenarios: (management options  or climate lead to changes  in social- ecological system)</a:t>
            </a:r>
          </a:p>
          <a:p>
            <a:pPr eaLnBrk="1" hangingPunct="1">
              <a:spcBef>
                <a:spcPct val="0"/>
              </a:spcBef>
            </a:pPr>
            <a:endParaRPr lang="en-US" dirty="0" smtClean="0"/>
          </a:p>
          <a:p>
            <a:pPr eaLnBrk="1" hangingPunct="1">
              <a:spcBef>
                <a:spcPct val="0"/>
              </a:spcBef>
            </a:pPr>
            <a:r>
              <a:rPr lang="en-US" dirty="0" smtClean="0"/>
              <a:t>Bold arrows indicate models described in the paper…</a:t>
            </a:r>
          </a:p>
          <a:p>
            <a:pPr>
              <a:spcAft>
                <a:spcPts val="600"/>
              </a:spcAft>
              <a:buFont typeface="Calibri" pitchFamily="34" charset="0"/>
              <a:buAutoNum type="arabicPeriod"/>
            </a:pPr>
            <a:r>
              <a:rPr lang="en-US" dirty="0" smtClean="0">
                <a:solidFill>
                  <a:srgbClr val="000000"/>
                </a:solidFill>
              </a:rPr>
              <a:t>Flow rate, sediment, nutrients, toxic waste and bacteria</a:t>
            </a:r>
          </a:p>
          <a:p>
            <a:pPr>
              <a:spcAft>
                <a:spcPts val="600"/>
              </a:spcAft>
              <a:buFont typeface="Calibri" pitchFamily="34" charset="0"/>
              <a:buAutoNum type="arabicPeriod"/>
            </a:pPr>
            <a:r>
              <a:rPr lang="en-US" dirty="0" smtClean="0">
                <a:solidFill>
                  <a:srgbClr val="000000"/>
                </a:solidFill>
              </a:rPr>
              <a:t>Wastes, filtration</a:t>
            </a:r>
          </a:p>
          <a:p>
            <a:pPr>
              <a:spcAft>
                <a:spcPts val="600"/>
              </a:spcAft>
              <a:buFont typeface="Calibri" pitchFamily="34" charset="0"/>
              <a:buAutoNum type="arabicPeriod"/>
            </a:pPr>
            <a:r>
              <a:rPr lang="en-US" dirty="0" smtClean="0">
                <a:solidFill>
                  <a:srgbClr val="000000"/>
                </a:solidFill>
              </a:rPr>
              <a:t>De facto MPA</a:t>
            </a:r>
          </a:p>
          <a:p>
            <a:pPr>
              <a:spcAft>
                <a:spcPts val="600"/>
              </a:spcAft>
              <a:buFont typeface="Calibri" pitchFamily="34" charset="0"/>
              <a:buAutoNum type="arabicPeriod"/>
            </a:pPr>
            <a:r>
              <a:rPr lang="en-US" dirty="0" smtClean="0">
                <a:solidFill>
                  <a:srgbClr val="000000"/>
                </a:solidFill>
              </a:rPr>
              <a:t>Light attenuation, sedimentation</a:t>
            </a:r>
          </a:p>
          <a:p>
            <a:pPr>
              <a:spcAft>
                <a:spcPts val="600"/>
              </a:spcAft>
              <a:buFont typeface="Calibri" pitchFamily="34" charset="0"/>
              <a:buAutoNum type="arabicPeriod" startAt="5"/>
            </a:pPr>
            <a:r>
              <a:rPr lang="en-US" dirty="0" smtClean="0">
                <a:solidFill>
                  <a:srgbClr val="000000"/>
                </a:solidFill>
              </a:rPr>
              <a:t>Water purification</a:t>
            </a:r>
          </a:p>
          <a:p>
            <a:pPr>
              <a:spcAft>
                <a:spcPts val="600"/>
              </a:spcAft>
              <a:buFont typeface="Calibri" pitchFamily="34" charset="0"/>
              <a:buAutoNum type="arabicPeriod" startAt="5"/>
            </a:pPr>
            <a:r>
              <a:rPr lang="en-US" dirty="0" smtClean="0">
                <a:solidFill>
                  <a:srgbClr val="000000"/>
                </a:solidFill>
              </a:rPr>
              <a:t>Food supply (shellfish)</a:t>
            </a:r>
          </a:p>
          <a:p>
            <a:pPr>
              <a:spcAft>
                <a:spcPts val="600"/>
              </a:spcAft>
              <a:buFont typeface="Calibri" pitchFamily="34" charset="0"/>
              <a:buAutoNum type="arabicPeriod" startAt="5"/>
            </a:pPr>
            <a:r>
              <a:rPr lang="en-US" dirty="0" err="1" smtClean="0">
                <a:solidFill>
                  <a:srgbClr val="000000"/>
                </a:solidFill>
              </a:rPr>
              <a:t>Beachgoing</a:t>
            </a:r>
            <a:endParaRPr lang="en-US" dirty="0" smtClean="0">
              <a:solidFill>
                <a:srgbClr val="000000"/>
              </a:solidFill>
            </a:endParaRPr>
          </a:p>
          <a:p>
            <a:pPr>
              <a:spcAft>
                <a:spcPts val="600"/>
              </a:spcAft>
              <a:buFont typeface="Calibri" pitchFamily="34" charset="0"/>
              <a:buAutoNum type="arabicPeriod" startAt="5"/>
            </a:pPr>
            <a:r>
              <a:rPr lang="en-US" dirty="0" smtClean="0">
                <a:solidFill>
                  <a:srgbClr val="000000"/>
                </a:solidFill>
              </a:rPr>
              <a:t>Spawning, rearing</a:t>
            </a:r>
          </a:p>
          <a:p>
            <a:pPr>
              <a:spcAft>
                <a:spcPts val="600"/>
              </a:spcAft>
              <a:buFont typeface="Calibri" pitchFamily="34" charset="0"/>
              <a:buAutoNum type="arabicPeriod" startAt="5"/>
            </a:pPr>
            <a:r>
              <a:rPr lang="en-US" dirty="0" smtClean="0">
                <a:solidFill>
                  <a:srgbClr val="000000"/>
                </a:solidFill>
              </a:rPr>
              <a:t>Wave </a:t>
            </a:r>
            <a:r>
              <a:rPr lang="en-US" dirty="0" err="1" smtClean="0">
                <a:solidFill>
                  <a:srgbClr val="000000"/>
                </a:solidFill>
              </a:rPr>
              <a:t>attentuation</a:t>
            </a:r>
            <a:endParaRPr lang="en-US" b="1" dirty="0" smtClean="0"/>
          </a:p>
        </p:txBody>
      </p:sp>
      <p:sp>
        <p:nvSpPr>
          <p:cNvPr id="410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35" indent="-285744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2977" indent="-228596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168" indent="-228596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359" indent="-228596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550" indent="-228596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741" indent="-228596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8932" indent="-228596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122" indent="-228596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5038D984-B752-4091-8F4D-E812499927B5}" type="slidenum">
              <a:rPr lang="en-US" smtClean="0">
                <a:solidFill>
                  <a:srgbClr val="000000"/>
                </a:solidFill>
                <a:ea typeface="MS PGothic" pitchFamily="34" charset="-128"/>
              </a:rPr>
              <a:pPr eaLnBrk="1" hangingPunct="1"/>
              <a:t>4</a:t>
            </a:fld>
            <a:endParaRPr lang="en-US" smtClean="0">
              <a:solidFill>
                <a:srgbClr val="000000"/>
              </a:solidFill>
              <a:ea typeface="MS PGothic" pitchFamily="34" charset="-128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728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dirty="0" smtClean="0">
                <a:latin typeface="Arial" charset="0"/>
              </a:rPr>
              <a:t>Assumptions:</a:t>
            </a:r>
          </a:p>
          <a:p>
            <a:pPr eaLnBrk="1" hangingPunct="1">
              <a:buFontTx/>
              <a:buChar char="-"/>
            </a:pPr>
            <a:r>
              <a:rPr lang="en-US" baseline="0" dirty="0" smtClean="0">
                <a:latin typeface="Arial" charset="0"/>
              </a:rPr>
              <a:t>m</a:t>
            </a:r>
            <a:r>
              <a:rPr lang="en-US" dirty="0" smtClean="0">
                <a:latin typeface="Arial" charset="0"/>
              </a:rPr>
              <a:t>ost important</a:t>
            </a:r>
            <a:r>
              <a:rPr lang="en-US" baseline="0" dirty="0" smtClean="0">
                <a:latin typeface="Arial" charset="0"/>
              </a:rPr>
              <a:t> factors affecting </a:t>
            </a:r>
            <a:r>
              <a:rPr lang="en-US" baseline="0" dirty="0" err="1" smtClean="0">
                <a:latin typeface="Arial" charset="0"/>
              </a:rPr>
              <a:t>erosian</a:t>
            </a:r>
            <a:r>
              <a:rPr lang="en-US" baseline="0" dirty="0" smtClean="0">
                <a:latin typeface="Arial" charset="0"/>
              </a:rPr>
              <a:t> = geomorphology, natural habitats and wave height/period</a:t>
            </a:r>
          </a:p>
          <a:p>
            <a:pPr eaLnBrk="1" hangingPunct="1">
              <a:buFontTx/>
              <a:buChar char="-"/>
            </a:pPr>
            <a:r>
              <a:rPr lang="en-US" baseline="0" dirty="0" smtClean="0">
                <a:latin typeface="Arial" charset="0"/>
              </a:rPr>
              <a:t>m</a:t>
            </a:r>
            <a:r>
              <a:rPr lang="en-US" dirty="0" smtClean="0">
                <a:latin typeface="Arial" charset="0"/>
              </a:rPr>
              <a:t>ost important</a:t>
            </a:r>
            <a:r>
              <a:rPr lang="en-US" baseline="0" dirty="0" smtClean="0">
                <a:latin typeface="Arial" charset="0"/>
              </a:rPr>
              <a:t> factors affecting inundation = relief, natural habitats, sea-level rise, wind exposure, and surge potential</a:t>
            </a:r>
          </a:p>
          <a:p>
            <a:pPr eaLnBrk="1" hangingPunct="1">
              <a:buFontTx/>
              <a:buChar char="-"/>
            </a:pPr>
            <a:r>
              <a:rPr lang="en-US" baseline="0" dirty="0" smtClean="0">
                <a:latin typeface="Arial" charset="0"/>
              </a:rPr>
              <a:t>Can create your own index using “Field Calculator”</a:t>
            </a:r>
          </a:p>
          <a:p>
            <a:pPr eaLnBrk="1" hangingPunct="1">
              <a:buFontTx/>
              <a:buChar char="-"/>
            </a:pPr>
            <a:endParaRPr lang="en-US" dirty="0" smtClean="0">
              <a:latin typeface="Arial" charset="0"/>
            </a:endParaRPr>
          </a:p>
        </p:txBody>
      </p:sp>
      <p:sp>
        <p:nvSpPr>
          <p:cNvPr id="97284" name="Slide Number Placeholder 3"/>
          <p:cNvSpPr txBox="1">
            <a:spLocks noGrp="1"/>
          </p:cNvSpPr>
          <p:nvPr/>
        </p:nvSpPr>
        <p:spPr bwMode="auto">
          <a:xfrm>
            <a:off x="3884177" y="8685862"/>
            <a:ext cx="2972267" cy="456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1" tIns="45716" rIns="91431" bIns="45716" anchor="b"/>
          <a:lstStyle/>
          <a:p>
            <a:pPr algn="r" eaLnBrk="0" hangingPunct="0"/>
            <a:fld id="{AEA2D976-F521-4AD8-AC12-4B419988061F}" type="slidenum">
              <a:rPr lang="en-US" sz="1200">
                <a:solidFill>
                  <a:prstClr val="black"/>
                </a:solidFill>
                <a:latin typeface="Arial" charset="0"/>
              </a:rPr>
              <a:pPr algn="r" eaLnBrk="0" hangingPunct="0"/>
              <a:t>42</a:t>
            </a:fld>
            <a:endParaRPr lang="en-US" sz="1200" dirty="0">
              <a:solidFill>
                <a:prstClr val="black"/>
              </a:solidFill>
              <a:latin typeface="Arial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C5D75-EB3A-404B-81F7-11F604517D95}" type="slidenum">
              <a:rPr lang="en-US" smtClean="0">
                <a:solidFill>
                  <a:prstClr val="black"/>
                </a:solidFill>
              </a:rPr>
              <a:pPr/>
              <a:t>10</a:t>
            </a:fld>
            <a:endParaRPr lang="en-US" dirty="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dirty="0" smtClean="0"/>
              <a:t>Can also subtract results to get change</a:t>
            </a:r>
          </a:p>
        </p:txBody>
      </p:sp>
      <p:sp>
        <p:nvSpPr>
          <p:cNvPr id="1741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30101" indent="-280808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23233" indent="-224647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572526" indent="-224647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21819" indent="-224647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471112" indent="-22464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20405" indent="-22464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369698" indent="-22464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18991" indent="-224647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301D8EBA-7BBB-4091-80A1-E742F28F23F8}" type="slidenum">
              <a:rPr lang="en-US" smtClean="0">
                <a:solidFill>
                  <a:prstClr val="black"/>
                </a:solidFill>
              </a:rPr>
              <a:pPr eaLnBrk="1" hangingPunct="1"/>
              <a:t>13</a:t>
            </a:fld>
            <a:endParaRPr lang="en-US" smtClean="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728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dirty="0" smtClean="0">
                <a:latin typeface="Arial" charset="0"/>
              </a:rPr>
              <a:t>Assumptions:</a:t>
            </a:r>
          </a:p>
          <a:p>
            <a:pPr eaLnBrk="1" hangingPunct="1">
              <a:buFontTx/>
              <a:buChar char="-"/>
            </a:pPr>
            <a:r>
              <a:rPr lang="en-US" baseline="0" dirty="0" smtClean="0">
                <a:latin typeface="Arial" charset="0"/>
              </a:rPr>
              <a:t>m</a:t>
            </a:r>
            <a:r>
              <a:rPr lang="en-US" dirty="0" smtClean="0">
                <a:latin typeface="Arial" charset="0"/>
              </a:rPr>
              <a:t>ost important</a:t>
            </a:r>
            <a:r>
              <a:rPr lang="en-US" baseline="0" dirty="0" smtClean="0">
                <a:latin typeface="Arial" charset="0"/>
              </a:rPr>
              <a:t> factors affecting </a:t>
            </a:r>
            <a:r>
              <a:rPr lang="en-US" baseline="0" dirty="0" err="1" smtClean="0">
                <a:latin typeface="Arial" charset="0"/>
              </a:rPr>
              <a:t>erosian</a:t>
            </a:r>
            <a:r>
              <a:rPr lang="en-US" baseline="0" dirty="0" smtClean="0">
                <a:latin typeface="Arial" charset="0"/>
              </a:rPr>
              <a:t> = geomorphology, natural habitats and wave height/period</a:t>
            </a:r>
          </a:p>
          <a:p>
            <a:pPr eaLnBrk="1" hangingPunct="1">
              <a:buFontTx/>
              <a:buChar char="-"/>
            </a:pPr>
            <a:r>
              <a:rPr lang="en-US" baseline="0" dirty="0" smtClean="0">
                <a:latin typeface="Arial" charset="0"/>
              </a:rPr>
              <a:t>m</a:t>
            </a:r>
            <a:r>
              <a:rPr lang="en-US" dirty="0" smtClean="0">
                <a:latin typeface="Arial" charset="0"/>
              </a:rPr>
              <a:t>ost important</a:t>
            </a:r>
            <a:r>
              <a:rPr lang="en-US" baseline="0" dirty="0" smtClean="0">
                <a:latin typeface="Arial" charset="0"/>
              </a:rPr>
              <a:t> factors affecting inundation = relief, natural habitats, sea-level rise, wind exposure, and surge potential</a:t>
            </a:r>
          </a:p>
          <a:p>
            <a:pPr eaLnBrk="1" hangingPunct="1">
              <a:buFontTx/>
              <a:buChar char="-"/>
            </a:pPr>
            <a:r>
              <a:rPr lang="en-US" baseline="0" dirty="0" smtClean="0">
                <a:latin typeface="Arial" charset="0"/>
              </a:rPr>
              <a:t>Can create your own index using “Field Calculator”</a:t>
            </a:r>
          </a:p>
          <a:p>
            <a:pPr eaLnBrk="1" hangingPunct="1">
              <a:buFontTx/>
              <a:buChar char="-"/>
            </a:pPr>
            <a:endParaRPr lang="en-US" dirty="0" smtClean="0">
              <a:latin typeface="Arial" charset="0"/>
            </a:endParaRPr>
          </a:p>
        </p:txBody>
      </p:sp>
      <p:sp>
        <p:nvSpPr>
          <p:cNvPr id="97284" name="Slide Number Placeholder 3"/>
          <p:cNvSpPr txBox="1">
            <a:spLocks noGrp="1"/>
          </p:cNvSpPr>
          <p:nvPr/>
        </p:nvSpPr>
        <p:spPr bwMode="auto">
          <a:xfrm>
            <a:off x="3884177" y="8685862"/>
            <a:ext cx="2972267" cy="456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1" tIns="45716" rIns="91431" bIns="45716" anchor="b"/>
          <a:lstStyle/>
          <a:p>
            <a:pPr algn="r" eaLnBrk="0" hangingPunct="0"/>
            <a:fld id="{AEA2D976-F521-4AD8-AC12-4B419988061F}" type="slidenum">
              <a:rPr lang="en-US" sz="1200">
                <a:solidFill>
                  <a:prstClr val="black"/>
                </a:solidFill>
                <a:latin typeface="Arial" charset="0"/>
              </a:rPr>
              <a:pPr algn="r" eaLnBrk="0" hangingPunct="0"/>
              <a:t>25</a:t>
            </a:fld>
            <a:endParaRPr lang="en-US" sz="1200" dirty="0">
              <a:solidFill>
                <a:prstClr val="black"/>
              </a:solidFill>
              <a:latin typeface="Arial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728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>
              <a:latin typeface="Arial" charset="0"/>
            </a:endParaRPr>
          </a:p>
        </p:txBody>
      </p:sp>
      <p:sp>
        <p:nvSpPr>
          <p:cNvPr id="97284" name="Slide Number Placeholder 3"/>
          <p:cNvSpPr txBox="1">
            <a:spLocks noGrp="1"/>
          </p:cNvSpPr>
          <p:nvPr/>
        </p:nvSpPr>
        <p:spPr bwMode="auto">
          <a:xfrm>
            <a:off x="3884177" y="8685862"/>
            <a:ext cx="2972267" cy="456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1" tIns="45716" rIns="91431" bIns="45716" anchor="b"/>
          <a:lstStyle/>
          <a:p>
            <a:pPr algn="r" eaLnBrk="0" hangingPunct="0"/>
            <a:fld id="{AEA2D976-F521-4AD8-AC12-4B419988061F}" type="slidenum">
              <a:rPr lang="en-US" sz="1200">
                <a:solidFill>
                  <a:prstClr val="black"/>
                </a:solidFill>
                <a:latin typeface="Arial" charset="0"/>
              </a:rPr>
              <a:pPr algn="r" eaLnBrk="0" hangingPunct="0"/>
              <a:t>27</a:t>
            </a:fld>
            <a:endParaRPr lang="en-US" sz="1200" dirty="0">
              <a:solidFill>
                <a:prstClr val="black"/>
              </a:solidFill>
              <a:latin typeface="Arial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728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dirty="0" smtClean="0">
                <a:latin typeface="Arial" charset="0"/>
              </a:rPr>
              <a:t>Review results from Fetch </a:t>
            </a:r>
            <a:r>
              <a:rPr lang="en-US" dirty="0" err="1" smtClean="0">
                <a:latin typeface="Arial" charset="0"/>
              </a:rPr>
              <a:t>Calc</a:t>
            </a:r>
            <a:r>
              <a:rPr lang="en-US" baseline="0" dirty="0" smtClean="0">
                <a:latin typeface="Arial" charset="0"/>
              </a:rPr>
              <a:t> before running Vulnerability Index…</a:t>
            </a:r>
            <a:endParaRPr lang="en-US" dirty="0" smtClean="0">
              <a:latin typeface="Arial" charset="0"/>
            </a:endParaRPr>
          </a:p>
        </p:txBody>
      </p:sp>
      <p:sp>
        <p:nvSpPr>
          <p:cNvPr id="97284" name="Slide Number Placeholder 3"/>
          <p:cNvSpPr txBox="1">
            <a:spLocks noGrp="1"/>
          </p:cNvSpPr>
          <p:nvPr/>
        </p:nvSpPr>
        <p:spPr bwMode="auto">
          <a:xfrm>
            <a:off x="3884177" y="8685862"/>
            <a:ext cx="2972267" cy="456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1" tIns="45716" rIns="91431" bIns="45716" anchor="b"/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</a:pPr>
            <a:fld id="{AEA2D976-F521-4AD8-AC12-4B419988061F}" type="slidenum">
              <a:rPr lang="en-US" sz="1200">
                <a:solidFill>
                  <a:prstClr val="black"/>
                </a:solidFill>
                <a:latin typeface="Arial" charset="0"/>
                <a:cs typeface="Arial" charset="0"/>
              </a:rPr>
              <a:pPr algn="r" eaLnBrk="0" fontAlgn="base" hangingPunct="0">
                <a:spcBef>
                  <a:spcPct val="0"/>
                </a:spcBef>
                <a:spcAft>
                  <a:spcPct val="0"/>
                </a:spcAft>
              </a:pPr>
              <a:t>29</a:t>
            </a:fld>
            <a:endParaRPr lang="en-US" sz="1200" dirty="0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Overall – process of attenuation</a:t>
            </a:r>
            <a:r>
              <a:rPr lang="en-US" baseline="0" dirty="0" smtClean="0"/>
              <a:t> – get to service</a:t>
            </a:r>
          </a:p>
          <a:p>
            <a:r>
              <a:rPr lang="en-US" baseline="0" dirty="0" smtClean="0"/>
              <a:t>Then – need information on xyz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409ECF-4A5C-4AEE-B282-DCA4D8448EA2}" type="slidenum">
              <a:rPr lang="en-US" smtClean="0">
                <a:solidFill>
                  <a:prstClr val="black"/>
                </a:solidFill>
              </a:rPr>
              <a:pPr/>
              <a:t>30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Overall – process of attenuation</a:t>
            </a:r>
            <a:r>
              <a:rPr lang="en-US" baseline="0" dirty="0" smtClean="0"/>
              <a:t> – get to service</a:t>
            </a:r>
          </a:p>
          <a:p>
            <a:r>
              <a:rPr lang="en-US" baseline="0" dirty="0" smtClean="0"/>
              <a:t>Then – need information on xyz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409ECF-4A5C-4AEE-B282-DCA4D8448EA2}" type="slidenum">
              <a:rPr lang="en-US" smtClean="0">
                <a:solidFill>
                  <a:prstClr val="black"/>
                </a:solidFill>
              </a:rPr>
              <a:pPr/>
              <a:t>31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Overall – process of attenuation</a:t>
            </a:r>
            <a:r>
              <a:rPr lang="en-US" baseline="0" dirty="0" smtClean="0"/>
              <a:t> – get to service</a:t>
            </a:r>
          </a:p>
          <a:p>
            <a:r>
              <a:rPr lang="en-US" baseline="0" dirty="0" smtClean="0"/>
              <a:t>Then – need information on xyz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409ECF-4A5C-4AEE-B282-DCA4D8448EA2}" type="slidenum">
              <a:rPr lang="en-US" smtClean="0">
                <a:solidFill>
                  <a:prstClr val="black"/>
                </a:solidFill>
              </a:rPr>
              <a:pPr/>
              <a:t>32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69C28-53F1-474A-AEF0-D97BE7AB7DA5}" type="datetimeFigureOut">
              <a:rPr lang="en-US" smtClean="0"/>
              <a:pPr/>
              <a:t>10/24/2011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F9D51-C404-48C8-A2D0-68AAF61C47A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69C28-53F1-474A-AEF0-D97BE7AB7DA5}" type="datetimeFigureOut">
              <a:rPr lang="en-US" smtClean="0"/>
              <a:pPr/>
              <a:t>10/24/2011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F9D51-C404-48C8-A2D0-68AAF61C47A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69C28-53F1-474A-AEF0-D97BE7AB7DA5}" type="datetimeFigureOut">
              <a:rPr lang="en-US" smtClean="0"/>
              <a:pPr/>
              <a:t>10/24/2011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F9D51-C404-48C8-A2D0-68AAF61C47A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BC9882-168F-4AF7-AF39-DE2109AC78E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10/24/2011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65917-88E4-4585-B562-DC2417FA0D9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12256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BC9882-168F-4AF7-AF39-DE2109AC78E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10/24/2011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65917-88E4-4585-B562-DC2417FA0D9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76807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BC9882-168F-4AF7-AF39-DE2109AC78E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10/24/2011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65917-88E4-4585-B562-DC2417FA0D9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37595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BC9882-168F-4AF7-AF39-DE2109AC78E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10/24/2011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65917-88E4-4585-B562-DC2417FA0D9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5678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BC9882-168F-4AF7-AF39-DE2109AC78E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10/24/2011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65917-88E4-4585-B562-DC2417FA0D9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516818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BC9882-168F-4AF7-AF39-DE2109AC78E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10/24/2011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65917-88E4-4585-B562-DC2417FA0D9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306230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BC9882-168F-4AF7-AF39-DE2109AC78E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10/24/2011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65917-88E4-4585-B562-DC2417FA0D9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198385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BC9882-168F-4AF7-AF39-DE2109AC78E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10/24/2011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65917-88E4-4585-B562-DC2417FA0D9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8253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69C28-53F1-474A-AEF0-D97BE7AB7DA5}" type="datetimeFigureOut">
              <a:rPr lang="en-US" smtClean="0"/>
              <a:pPr/>
              <a:t>10/24/2011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F9D51-C404-48C8-A2D0-68AAF61C47A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BC9882-168F-4AF7-AF39-DE2109AC78E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10/24/2011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65917-88E4-4585-B562-DC2417FA0D9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977594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BC9882-168F-4AF7-AF39-DE2109AC78E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10/24/2011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65917-88E4-4585-B562-DC2417FA0D9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226089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BC9882-168F-4AF7-AF39-DE2109AC78E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10/24/2011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65917-88E4-4585-B562-DC2417FA0D9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576311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BC9882-168F-4AF7-AF39-DE2109AC78E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10/24/2011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65917-88E4-4585-B562-DC2417FA0D9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979292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BC9882-168F-4AF7-AF39-DE2109AC78E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10/24/2011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65917-88E4-4585-B562-DC2417FA0D9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494898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BC9882-168F-4AF7-AF39-DE2109AC78E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10/24/2011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65917-88E4-4585-B562-DC2417FA0D9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689915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BC9882-168F-4AF7-AF39-DE2109AC78E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10/24/2011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65917-88E4-4585-B562-DC2417FA0D9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949358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BC9882-168F-4AF7-AF39-DE2109AC78E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10/24/2011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65917-88E4-4585-B562-DC2417FA0D9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256792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BC9882-168F-4AF7-AF39-DE2109AC78E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10/24/2011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65917-88E4-4585-B562-DC2417FA0D9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478136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BC9882-168F-4AF7-AF39-DE2109AC78E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10/24/2011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65917-88E4-4585-B562-DC2417FA0D9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33082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69C28-53F1-474A-AEF0-D97BE7AB7DA5}" type="datetimeFigureOut">
              <a:rPr lang="en-US" smtClean="0"/>
              <a:pPr/>
              <a:t>10/24/2011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F9D51-C404-48C8-A2D0-68AAF61C47A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BC9882-168F-4AF7-AF39-DE2109AC78E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10/24/2011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65917-88E4-4585-B562-DC2417FA0D9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939724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BC9882-168F-4AF7-AF39-DE2109AC78E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10/24/2011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65917-88E4-4585-B562-DC2417FA0D9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25387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BC9882-168F-4AF7-AF39-DE2109AC78E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10/24/2011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65917-88E4-4585-B562-DC2417FA0D9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88131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BC9882-168F-4AF7-AF39-DE2109AC78E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10/24/2011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65917-88E4-4585-B562-DC2417FA0D9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44163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69C28-53F1-474A-AEF0-D97BE7AB7DA5}" type="datetimeFigureOut">
              <a:rPr lang="en-US" smtClean="0"/>
              <a:pPr/>
              <a:t>10/24/2011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F9D51-C404-48C8-A2D0-68AAF61C47A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69C28-53F1-474A-AEF0-D97BE7AB7DA5}" type="datetimeFigureOut">
              <a:rPr lang="en-US" smtClean="0"/>
              <a:pPr/>
              <a:t>10/24/2011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F9D51-C404-48C8-A2D0-68AAF61C47A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69C28-53F1-474A-AEF0-D97BE7AB7DA5}" type="datetimeFigureOut">
              <a:rPr lang="en-US" smtClean="0"/>
              <a:pPr/>
              <a:t>10/24/2011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F9D51-C404-48C8-A2D0-68AAF61C47A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69C28-53F1-474A-AEF0-D97BE7AB7DA5}" type="datetimeFigureOut">
              <a:rPr lang="en-US" smtClean="0"/>
              <a:pPr/>
              <a:t>10/24/2011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F9D51-C404-48C8-A2D0-68AAF61C47A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69C28-53F1-474A-AEF0-D97BE7AB7DA5}" type="datetimeFigureOut">
              <a:rPr lang="en-US" smtClean="0"/>
              <a:pPr/>
              <a:t>10/24/2011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F9D51-C404-48C8-A2D0-68AAF61C47A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69C28-53F1-474A-AEF0-D97BE7AB7DA5}" type="datetimeFigureOut">
              <a:rPr lang="en-US" smtClean="0"/>
              <a:pPr/>
              <a:t>10/24/2011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F9D51-C404-48C8-A2D0-68AAF61C47A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569C28-53F1-474A-AEF0-D97BE7AB7DA5}" type="datetimeFigureOut">
              <a:rPr lang="en-US" smtClean="0"/>
              <a:pPr/>
              <a:t>10/24/2011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0F9D51-C404-48C8-A2D0-68AAF61C47A3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BC9882-168F-4AF7-AF39-DE2109AC78E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10/24/2011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065917-88E4-4585-B562-DC2417FA0D9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61125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BC9882-168F-4AF7-AF39-DE2109AC78E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10/24/2011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065917-88E4-4585-B562-DC2417FA0D9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64344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gif"/><Relationship Id="rId7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.gif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6.jpeg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31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34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37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slideLayout" Target="../slideLayouts/slideLayout29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41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gif"/><Relationship Id="rId2" Type="http://schemas.openxmlformats.org/officeDocument/2006/relationships/image" Target="../media/image45.gif"/><Relationship Id="rId1" Type="http://schemas.openxmlformats.org/officeDocument/2006/relationships/slideLayout" Target="../slideLayouts/slideLayout2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5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7" Type="http://schemas.openxmlformats.org/officeDocument/2006/relationships/image" Target="../media/image14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jpe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5.png"/><Relationship Id="rId4" Type="http://schemas.openxmlformats.org/officeDocument/2006/relationships/image" Target="../media/image57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64.emf"/><Relationship Id="rId5" Type="http://schemas.openxmlformats.org/officeDocument/2006/relationships/image" Target="../media/image63.emf"/><Relationship Id="rId4" Type="http://schemas.openxmlformats.org/officeDocument/2006/relationships/image" Target="../media/image62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7.png"/><Relationship Id="rId4" Type="http://schemas.openxmlformats.org/officeDocument/2006/relationships/image" Target="../media/image16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8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emf"/><Relationship Id="rId2" Type="http://schemas.openxmlformats.org/officeDocument/2006/relationships/image" Target="../media/image730.png"/><Relationship Id="rId1" Type="http://schemas.openxmlformats.org/officeDocument/2006/relationships/slideLayout" Target="../slideLayouts/slideLayout18.xml"/><Relationship Id="rId4" Type="http://schemas.openxmlformats.org/officeDocument/2006/relationships/chart" Target="../charts/char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7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-22632" y="3771900"/>
            <a:ext cx="9166632" cy="2333684"/>
            <a:chOff x="-22632" y="3429000"/>
            <a:chExt cx="9166632" cy="2333684"/>
          </a:xfrm>
        </p:grpSpPr>
        <p:pic>
          <p:nvPicPr>
            <p:cNvPr id="7" name="Picture 6" descr="Bimini_Pano2_fabiencousteau.jpg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3429000"/>
              <a:ext cx="9144000" cy="2308860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-22632" y="5516463"/>
              <a:ext cx="1215397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sz="1000" b="1" i="1" dirty="0" smtClean="0">
                  <a:solidFill>
                    <a:prstClr val="white"/>
                  </a:solidFill>
                </a:rPr>
                <a:t>fabiencousteau.org</a:t>
              </a:r>
              <a:endParaRPr lang="en-US" sz="1000" b="1" dirty="0">
                <a:solidFill>
                  <a:prstClr val="white"/>
                </a:solidFill>
              </a:endParaRPr>
            </a:p>
          </p:txBody>
        </p:sp>
      </p:grpSp>
      <p:sp>
        <p:nvSpPr>
          <p:cNvPr id="30721" name="Rectangle 1"/>
          <p:cNvSpPr>
            <a:spLocks noChangeArrowheads="1"/>
          </p:cNvSpPr>
          <p:nvPr/>
        </p:nvSpPr>
        <p:spPr bwMode="auto">
          <a:xfrm>
            <a:off x="22520" y="450933"/>
            <a:ext cx="9062105" cy="1787723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3300" dirty="0" smtClean="0">
                <a:solidFill>
                  <a:srgbClr val="F79646">
                    <a:lumMod val="75000"/>
                  </a:srgbClr>
                </a:solidFill>
                <a:latin typeface="Verdana" pitchFamily="34" charset="0"/>
                <a:ea typeface="Times New Roman" pitchFamily="18" charset="0"/>
              </a:rPr>
              <a:t>Coastal Vulnerability Model: 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3300" dirty="0" smtClean="0">
                <a:solidFill>
                  <a:srgbClr val="F79646">
                    <a:lumMod val="75000"/>
                  </a:srgbClr>
                </a:solidFill>
                <a:latin typeface="Verdana" pitchFamily="34" charset="0"/>
                <a:ea typeface="Times New Roman" pitchFamily="18" charset="0"/>
              </a:rPr>
              <a:t>Mapping the Coastal Protection Benefits 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3300" dirty="0" smtClean="0">
                <a:solidFill>
                  <a:srgbClr val="F79646">
                    <a:lumMod val="75000"/>
                  </a:srgbClr>
                </a:solidFill>
                <a:latin typeface="Verdana" pitchFamily="34" charset="0"/>
                <a:ea typeface="Times New Roman" pitchFamily="18" charset="0"/>
              </a:rPr>
              <a:t>Provided by the Natural Environment</a:t>
            </a:r>
          </a:p>
        </p:txBody>
      </p:sp>
      <p:sp>
        <p:nvSpPr>
          <p:cNvPr id="6" name="TextBox 10"/>
          <p:cNvSpPr txBox="1">
            <a:spLocks noChangeArrowheads="1"/>
          </p:cNvSpPr>
          <p:nvPr/>
        </p:nvSpPr>
        <p:spPr bwMode="auto">
          <a:xfrm>
            <a:off x="1246538" y="2860752"/>
            <a:ext cx="6650923" cy="783193"/>
          </a:xfrm>
          <a:prstGeom prst="roundRect">
            <a:avLst/>
          </a:prstGeom>
          <a:solidFill>
            <a:schemeClr val="bg1">
              <a:lumMod val="85000"/>
              <a:alpha val="54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0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Greg </a:t>
            </a:r>
            <a:r>
              <a:rPr lang="en-US" sz="2000" dirty="0" err="1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Guannel</a:t>
            </a:r>
            <a:r>
              <a:rPr lang="en-US" sz="20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, K. </a:t>
            </a:r>
            <a:r>
              <a:rPr lang="en-US" sz="2000" dirty="0" err="1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Arkema</a:t>
            </a:r>
            <a:r>
              <a:rPr lang="en-US" sz="20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, M. </a:t>
            </a:r>
            <a:r>
              <a:rPr lang="en-US" sz="2000" dirty="0" err="1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Papenfus</a:t>
            </a:r>
            <a:r>
              <a:rPr lang="en-US" sz="20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, G. </a:t>
            </a:r>
            <a:r>
              <a:rPr lang="en-US" sz="2000" dirty="0" err="1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Verutes</a:t>
            </a:r>
            <a:r>
              <a:rPr lang="en-US" sz="200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, </a:t>
            </a:r>
          </a:p>
          <a:p>
            <a:pPr algn="ctr"/>
            <a:r>
              <a:rPr lang="en-US" sz="200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J</a:t>
            </a:r>
            <a:r>
              <a:rPr lang="en-US" sz="20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. Bernhardt, A. </a:t>
            </a:r>
            <a:r>
              <a:rPr lang="en-US" sz="2000" dirty="0" err="1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Guerry</a:t>
            </a:r>
            <a:r>
              <a:rPr lang="en-US" sz="20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, C.-K. Kim, M. Ruckelshaus, and J. </a:t>
            </a:r>
            <a:r>
              <a:rPr lang="en-US" sz="2000" dirty="0" err="1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Toft</a:t>
            </a:r>
            <a:endParaRPr lang="en-US" sz="20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0" name="Rectangle 220"/>
          <p:cNvSpPr>
            <a:spLocks noChangeArrowheads="1"/>
          </p:cNvSpPr>
          <p:nvPr/>
        </p:nvSpPr>
        <p:spPr bwMode="auto">
          <a:xfrm>
            <a:off x="0" y="6155140"/>
            <a:ext cx="9144000" cy="702860"/>
          </a:xfrm>
          <a:prstGeom prst="rect">
            <a:avLst/>
          </a:prstGeom>
          <a:solidFill>
            <a:schemeClr val="bg2">
              <a:alpha val="48000"/>
            </a:scheme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defTabSz="457200"/>
            <a:endParaRPr lang="en-US">
              <a:solidFill>
                <a:prstClr val="black"/>
              </a:solidFill>
            </a:endParaRPr>
          </a:p>
        </p:txBody>
      </p:sp>
      <p:pic>
        <p:nvPicPr>
          <p:cNvPr id="11" name="Picture 13" descr="C:\Jodie's\NatCap\Metrics of Success\logo-ls-lined-up.gif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520" y="6193204"/>
            <a:ext cx="767913" cy="640820"/>
          </a:xfrm>
          <a:prstGeom prst="rect">
            <a:avLst/>
          </a:prstGeom>
          <a:solidFill>
            <a:schemeClr val="bg2">
              <a:alpha val="48000"/>
            </a:schemeClr>
          </a:solidFill>
        </p:spPr>
      </p:pic>
      <p:pic>
        <p:nvPicPr>
          <p:cNvPr id="12" name="Picture 2" descr="http://lh4.ggpht.com/_3DCw9_ZPk4s/R5kvRi-krzI/AAAAAAAAAJQ/-9WvMGivUpk/TNCLogoPrimary_RGB.jp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45188" y="6325413"/>
            <a:ext cx="1333517" cy="403695"/>
          </a:xfrm>
          <a:prstGeom prst="rect">
            <a:avLst/>
          </a:prstGeom>
          <a:solidFill>
            <a:schemeClr val="bg2">
              <a:alpha val="48000"/>
            </a:schemeClr>
          </a:solidFill>
        </p:spPr>
      </p:pic>
      <p:pic>
        <p:nvPicPr>
          <p:cNvPr id="13" name="Picture 4" descr="http://lh6.ggpht.com/_3DCw9_ZPk4s/R5kvxC-kr4I/AAAAAAAAAJ4/HAzIteOCe74/s640/wwflogo.jpg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46557" y="6198193"/>
            <a:ext cx="394872" cy="548434"/>
          </a:xfrm>
          <a:prstGeom prst="rect">
            <a:avLst/>
          </a:prstGeom>
          <a:solidFill>
            <a:schemeClr val="bg2">
              <a:alpha val="48000"/>
            </a:schemeClr>
          </a:solidFill>
        </p:spPr>
      </p:pic>
      <p:pic>
        <p:nvPicPr>
          <p:cNvPr id="14" name="Picture 6" descr="C:\Documents and Settings\toftju\Local Settings\Temp\_ZCTmp.Dir\SU_Seal_Card_pos.gif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22996" y="6259772"/>
            <a:ext cx="529988" cy="529988"/>
          </a:xfrm>
          <a:prstGeom prst="rect">
            <a:avLst/>
          </a:prstGeom>
          <a:solidFill>
            <a:schemeClr val="bg2">
              <a:alpha val="48000"/>
            </a:schemeClr>
          </a:solidFill>
        </p:spPr>
      </p:pic>
      <p:pic>
        <p:nvPicPr>
          <p:cNvPr id="15" name="Picture 2" descr="http://www.ieee.org/portal/cms_docs/about/awards/HonorsCeremony/Moore_Logo_(High_Res).jpg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15323" y="6225987"/>
            <a:ext cx="1369302" cy="560763"/>
          </a:xfrm>
          <a:prstGeom prst="rect">
            <a:avLst/>
          </a:prstGeom>
          <a:solidFill>
            <a:schemeClr val="bg2">
              <a:alpha val="48000"/>
            </a:schemeClr>
          </a:solidFill>
        </p:spPr>
      </p:pic>
      <p:pic>
        <p:nvPicPr>
          <p:cNvPr id="16" name="Picture 15" descr="ione_logo_NEW.eps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73546" y="6277578"/>
            <a:ext cx="963283" cy="476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628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/>
          <p:cNvGrpSpPr/>
          <p:nvPr/>
        </p:nvGrpSpPr>
        <p:grpSpPr>
          <a:xfrm>
            <a:off x="4667536" y="1718716"/>
            <a:ext cx="4371975" cy="4831801"/>
            <a:chOff x="4667536" y="1718716"/>
            <a:chExt cx="4371975" cy="4831801"/>
          </a:xfrm>
        </p:grpSpPr>
        <p:sp>
          <p:nvSpPr>
            <p:cNvPr id="11" name="Rounded Rectangle 10"/>
            <p:cNvSpPr/>
            <p:nvPr/>
          </p:nvSpPr>
          <p:spPr>
            <a:xfrm>
              <a:off x="4667536" y="1749917"/>
              <a:ext cx="4371975" cy="480060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14350" indent="-457200"/>
              <a:endParaRPr lang="en-US" sz="2800" dirty="0" smtClean="0">
                <a:solidFill>
                  <a:prstClr val="black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992284" y="1718716"/>
              <a:ext cx="382815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 smtClean="0">
                  <a:solidFill>
                    <a:srgbClr val="F79646">
                      <a:lumMod val="75000"/>
                    </a:srgbClr>
                  </a:solidFill>
                </a:rPr>
                <a:t>Two Types of Hazards</a:t>
              </a:r>
            </a:p>
          </p:txBody>
        </p:sp>
        <p:pic>
          <p:nvPicPr>
            <p:cNvPr id="12" name="Picture 2"/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15385" y="4685306"/>
              <a:ext cx="2295525" cy="136990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7" name="Rectangle 16"/>
            <p:cNvSpPr/>
            <p:nvPr/>
          </p:nvSpPr>
          <p:spPr>
            <a:xfrm>
              <a:off x="4685317" y="5060926"/>
              <a:ext cx="1680268" cy="584775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pPr marL="514350" indent="-457200"/>
              <a:r>
                <a:rPr lang="en-US" sz="3200" dirty="0" smtClean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Flooding</a:t>
              </a:r>
            </a:p>
          </p:txBody>
        </p:sp>
        <p:pic>
          <p:nvPicPr>
            <p:cNvPr id="19" name="Picture 18" descr="WDjubin_EarthRehab.JPG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6515386" y="2658307"/>
              <a:ext cx="2459302" cy="1377609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4778977" y="3041567"/>
              <a:ext cx="1482906" cy="584775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pPr marL="514350" indent="-457200"/>
              <a:r>
                <a:rPr lang="en-US" sz="3200" dirty="0" smtClean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Erosion</a:t>
              </a:r>
            </a:p>
          </p:txBody>
        </p:sp>
      </p:grpSp>
      <p:sp>
        <p:nvSpPr>
          <p:cNvPr id="57" name="Rounded Rectangle 56"/>
          <p:cNvSpPr/>
          <p:nvPr/>
        </p:nvSpPr>
        <p:spPr>
          <a:xfrm>
            <a:off x="1500326" y="247621"/>
            <a:ext cx="6146953" cy="846161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ct val="0"/>
              </a:spcBef>
              <a:defRPr/>
            </a:pPr>
            <a:r>
              <a:rPr lang="en-US" sz="4400" b="1" dirty="0" smtClean="0">
                <a:solidFill>
                  <a:srgbClr val="F79646">
                    <a:lumMod val="75000"/>
                  </a:srgbClr>
                </a:solidFill>
              </a:rPr>
              <a:t>Coastal Protection Model</a:t>
            </a:r>
            <a:endParaRPr lang="en-US" sz="4400" b="1" dirty="0">
              <a:solidFill>
                <a:srgbClr val="F79646">
                  <a:lumMod val="75000"/>
                </a:srgbClr>
              </a:solidFill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27296" y="1734234"/>
            <a:ext cx="4495801" cy="4803046"/>
            <a:chOff x="4572000" y="1597754"/>
            <a:chExt cx="4495801" cy="4803046"/>
          </a:xfrm>
        </p:grpSpPr>
        <p:sp>
          <p:nvSpPr>
            <p:cNvPr id="20" name="Rounded Rectangle 19"/>
            <p:cNvSpPr/>
            <p:nvPr/>
          </p:nvSpPr>
          <p:spPr>
            <a:xfrm>
              <a:off x="4572001" y="1600200"/>
              <a:ext cx="4495800" cy="480060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14350" indent="-457200"/>
              <a:endParaRPr lang="en-US" sz="2800" dirty="0" smtClean="0">
                <a:solidFill>
                  <a:prstClr val="black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893154" y="1597754"/>
              <a:ext cx="3930050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3200" b="1" dirty="0" smtClean="0">
                  <a:solidFill>
                    <a:srgbClr val="F79646">
                      <a:lumMod val="75000"/>
                    </a:srgbClr>
                  </a:solidFill>
                </a:rPr>
                <a:t>Two Types of Habitats</a:t>
              </a:r>
            </a:p>
          </p:txBody>
        </p:sp>
        <p:pic>
          <p:nvPicPr>
            <p:cNvPr id="22" name="Picture 21" descr="aussiegeisha.JPG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581775" y="4419600"/>
              <a:ext cx="2228849" cy="1671636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7" name="Picture 26" descr="TRPhoto2.jpg"/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318911" y="2334844"/>
              <a:ext cx="2611129" cy="1739012"/>
            </a:xfrm>
            <a:prstGeom prst="rect">
              <a:avLst/>
            </a:prstGeom>
            <a:ln>
              <a:noFill/>
            </a:ln>
          </p:spPr>
        </p:pic>
        <p:sp>
          <p:nvSpPr>
            <p:cNvPr id="28" name="Rectangle 27"/>
            <p:cNvSpPr/>
            <p:nvPr/>
          </p:nvSpPr>
          <p:spPr>
            <a:xfrm>
              <a:off x="4572000" y="4930259"/>
              <a:ext cx="1944763" cy="584775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pPr marL="514350" indent="-457200"/>
              <a:r>
                <a:rPr lang="en-US" sz="3200" dirty="0" smtClean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Non-living</a:t>
              </a: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4810158" y="2920484"/>
              <a:ext cx="1200970" cy="584775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pPr marL="514350" indent="-457200"/>
              <a:r>
                <a:rPr lang="en-US" sz="3200" dirty="0" smtClean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Living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32663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ounded Rectangle 21"/>
          <p:cNvSpPr/>
          <p:nvPr/>
        </p:nvSpPr>
        <p:spPr>
          <a:xfrm>
            <a:off x="47625" y="1660124"/>
            <a:ext cx="9015275" cy="4722921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3608775" y="1757780"/>
            <a:ext cx="1917576" cy="630314"/>
          </a:xfrm>
          <a:prstGeom prst="roundRect">
            <a:avLst/>
          </a:pr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ct val="0"/>
              </a:spcBef>
              <a:defRPr/>
            </a:pPr>
            <a:r>
              <a:rPr lang="en-US" sz="4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Inputs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3461" y="3429000"/>
            <a:ext cx="4456789" cy="530526"/>
          </a:xfrm>
          <a:prstGeom prst="roundRect">
            <a:avLst/>
          </a:pr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ct val="0"/>
              </a:spcBef>
              <a:defRPr/>
            </a:pPr>
            <a:r>
              <a:rPr lang="en-US" sz="28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Coastal Vulnerability Model</a:t>
            </a:r>
            <a:endParaRPr lang="en-US" sz="28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4762873" y="5149977"/>
            <a:ext cx="4190261" cy="589534"/>
          </a:xfrm>
          <a:prstGeom prst="roundRect">
            <a:avLst/>
          </a:pr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Erosion/Inundation Model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263336" y="4935722"/>
            <a:ext cx="4048217" cy="1014705"/>
          </a:xfrm>
          <a:prstGeom prst="roundRect">
            <a:avLst/>
          </a:pr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28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 Know the Environment</a:t>
            </a:r>
          </a:p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28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r>
              <a:rPr lang="en-US" sz="28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Evaluate Scenarios</a:t>
            </a:r>
          </a:p>
        </p:txBody>
      </p:sp>
      <p:cxnSp>
        <p:nvCxnSpPr>
          <p:cNvPr id="25" name="Straight Arrow Connector 24"/>
          <p:cNvCxnSpPr>
            <a:stCxn id="24" idx="3"/>
            <a:endCxn id="14" idx="1"/>
          </p:cNvCxnSpPr>
          <p:nvPr/>
        </p:nvCxnSpPr>
        <p:spPr>
          <a:xfrm>
            <a:off x="4311553" y="5443075"/>
            <a:ext cx="451320" cy="1669"/>
          </a:xfrm>
          <a:prstGeom prst="straightConnector1">
            <a:avLst/>
          </a:prstGeom>
          <a:ln w="60325">
            <a:solidFill>
              <a:schemeClr val="accent6">
                <a:lumMod val="75000"/>
              </a:schemeClr>
            </a:solidFill>
            <a:headEnd type="none" w="med" len="med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8" idx="2"/>
            <a:endCxn id="24" idx="0"/>
          </p:cNvCxnSpPr>
          <p:nvPr/>
        </p:nvCxnSpPr>
        <p:spPr>
          <a:xfrm rot="5400000">
            <a:off x="1801553" y="4445419"/>
            <a:ext cx="976196" cy="4411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urved Connector 48"/>
          <p:cNvCxnSpPr>
            <a:stCxn id="7" idx="2"/>
            <a:endCxn id="8" idx="0"/>
          </p:cNvCxnSpPr>
          <p:nvPr/>
        </p:nvCxnSpPr>
        <p:spPr>
          <a:xfrm rot="5400000">
            <a:off x="2909257" y="1770694"/>
            <a:ext cx="1040906" cy="2275707"/>
          </a:xfrm>
          <a:prstGeom prst="curvedConnector3">
            <a:avLst>
              <a:gd name="adj1" fmla="val 50000"/>
            </a:avLst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urved Connector 53"/>
          <p:cNvCxnSpPr>
            <a:stCxn id="7" idx="2"/>
            <a:endCxn id="14" idx="0"/>
          </p:cNvCxnSpPr>
          <p:nvPr/>
        </p:nvCxnSpPr>
        <p:spPr>
          <a:xfrm rot="16200000" flipH="1">
            <a:off x="4331842" y="2623814"/>
            <a:ext cx="2761883" cy="2290441"/>
          </a:xfrm>
          <a:prstGeom prst="curvedConnector3">
            <a:avLst>
              <a:gd name="adj1" fmla="val 25950"/>
            </a:avLst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ounded Rectangle 11"/>
          <p:cNvSpPr/>
          <p:nvPr/>
        </p:nvSpPr>
        <p:spPr>
          <a:xfrm>
            <a:off x="1500326" y="256499"/>
            <a:ext cx="6146953" cy="846161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ct val="0"/>
              </a:spcBef>
              <a:defRPr/>
            </a:pPr>
            <a:r>
              <a:rPr lang="en-US" sz="4400" b="1" dirty="0" smtClean="0">
                <a:solidFill>
                  <a:srgbClr val="F79646">
                    <a:lumMod val="75000"/>
                  </a:srgbClr>
                </a:solidFill>
              </a:rPr>
              <a:t>Coastal Protection Model</a:t>
            </a:r>
            <a:endParaRPr lang="en-US" sz="4400" b="1" dirty="0">
              <a:solidFill>
                <a:srgbClr val="F79646">
                  <a:lumMod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9310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6C3735-71CF-486D-88CB-9585C7023AE0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0" y="87019"/>
            <a:ext cx="9144000" cy="831273"/>
          </a:xfrm>
          <a:prstGeom prst="round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>
              <a:defRPr sz="4400" b="1" i="1">
                <a:solidFill>
                  <a:schemeClr val="accent6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Coastal </a:t>
            </a:r>
            <a:r>
              <a:rPr lang="en-US" dirty="0" smtClean="0"/>
              <a:t>Vulnerability Index</a:t>
            </a:r>
            <a:endParaRPr lang="en-US" dirty="0"/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5727733"/>
              </p:ext>
            </p:extLst>
          </p:nvPr>
        </p:nvGraphicFramePr>
        <p:xfrm>
          <a:off x="0" y="1110344"/>
          <a:ext cx="9144002" cy="410035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727200"/>
                <a:gridCol w="1401925"/>
                <a:gridCol w="1442875"/>
                <a:gridCol w="1512412"/>
                <a:gridCol w="1564562"/>
                <a:gridCol w="1495028"/>
              </a:tblGrid>
              <a:tr h="27375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 smtClean="0">
                          <a:solidFill>
                            <a:srgbClr val="FFFFFF"/>
                          </a:solidFill>
                          <a:effectLst/>
                        </a:rPr>
                        <a:t>RANK</a:t>
                      </a:r>
                      <a:endParaRPr lang="en-US" sz="2000" b="1" dirty="0">
                        <a:solidFill>
                          <a:srgbClr val="FFFFFF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FFFFFF"/>
                          </a:solidFill>
                          <a:effectLst/>
                        </a:rPr>
                        <a:t>Very Low </a:t>
                      </a:r>
                      <a:endParaRPr lang="en-US" sz="2000" b="1" dirty="0">
                        <a:solidFill>
                          <a:srgbClr val="FFFFFF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FFFFFF"/>
                          </a:solidFill>
                          <a:effectLst/>
                        </a:rPr>
                        <a:t>Low </a:t>
                      </a:r>
                      <a:endParaRPr lang="en-US" sz="2000" b="1" dirty="0">
                        <a:solidFill>
                          <a:srgbClr val="FFFFFF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FFFFFF"/>
                          </a:solidFill>
                          <a:effectLst/>
                        </a:rPr>
                        <a:t>Moderate </a:t>
                      </a:r>
                      <a:endParaRPr lang="en-US" sz="2000" b="1" dirty="0">
                        <a:solidFill>
                          <a:srgbClr val="FFFFFF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FFFFFF"/>
                          </a:solidFill>
                          <a:effectLst/>
                        </a:rPr>
                        <a:t>High </a:t>
                      </a:r>
                      <a:endParaRPr lang="en-US" sz="2000" b="1" dirty="0">
                        <a:solidFill>
                          <a:srgbClr val="FFFFFF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FFFFFF"/>
                          </a:solidFill>
                          <a:effectLst/>
                        </a:rPr>
                        <a:t>Very High </a:t>
                      </a:r>
                      <a:endParaRPr lang="en-US" sz="2000" b="1" dirty="0">
                        <a:solidFill>
                          <a:srgbClr val="FFFFFF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>
                    <a:solidFill>
                      <a:srgbClr val="002060"/>
                    </a:solidFill>
                  </a:tcPr>
                </a:tc>
              </a:tr>
              <a:tr h="25550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solidFill>
                            <a:srgbClr val="FFFFFF"/>
                          </a:solidFill>
                          <a:effectLst/>
                        </a:rPr>
                        <a:t>VARIABLE</a:t>
                      </a:r>
                      <a:endParaRPr lang="en-US" sz="2400" dirty="0">
                        <a:solidFill>
                          <a:srgbClr val="FFFFFF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rgbClr val="FFFFFF"/>
                          </a:solidFill>
                          <a:effectLst/>
                        </a:rPr>
                        <a:t>1 </a:t>
                      </a:r>
                      <a:endParaRPr lang="en-US" sz="2800" b="1" dirty="0">
                        <a:solidFill>
                          <a:srgbClr val="FFFFFF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rgbClr val="FFFFFF"/>
                          </a:solidFill>
                          <a:effectLst/>
                        </a:rPr>
                        <a:t>2 </a:t>
                      </a:r>
                      <a:endParaRPr lang="en-US" sz="2800" b="1" dirty="0">
                        <a:solidFill>
                          <a:srgbClr val="FFFFFF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ysClr val="windowText" lastClr="000000"/>
                          </a:solidFill>
                          <a:effectLst/>
                        </a:rPr>
                        <a:t>3 </a:t>
                      </a:r>
                      <a:endParaRPr lang="en-US" sz="2800" b="1" dirty="0">
                        <a:solidFill>
                          <a:sysClr val="windowText" lastClr="000000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ysClr val="windowText" lastClr="000000"/>
                          </a:solidFill>
                          <a:effectLst/>
                        </a:rPr>
                        <a:t>4 </a:t>
                      </a:r>
                      <a:endParaRPr lang="en-US" sz="2800" b="1" dirty="0">
                        <a:solidFill>
                          <a:sysClr val="windowText" lastClr="000000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ysClr val="windowText" lastClr="000000"/>
                          </a:solidFill>
                          <a:effectLst/>
                        </a:rPr>
                        <a:t>5 </a:t>
                      </a:r>
                      <a:endParaRPr lang="en-US" sz="2800" b="1" dirty="0">
                        <a:solidFill>
                          <a:sysClr val="windowText" lastClr="000000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>
                    <a:solidFill>
                      <a:srgbClr val="FF0000"/>
                    </a:solidFill>
                  </a:tcPr>
                </a:tc>
              </a:tr>
              <a:tr h="532192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dirty="0" smtClean="0">
                          <a:solidFill>
                            <a:srgbClr val="FFFFFF"/>
                          </a:solidFill>
                          <a:effectLst/>
                        </a:rPr>
                        <a:t>Geomorphology </a:t>
                      </a:r>
                      <a:endParaRPr lang="en-US" sz="2400" b="0" dirty="0">
                        <a:solidFill>
                          <a:srgbClr val="FFFFFF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rgbClr val="FFFFFF"/>
                          </a:solidFill>
                          <a:effectLst/>
                        </a:rPr>
                        <a:t>Rocky; high cliffs; fiord; </a:t>
                      </a:r>
                      <a:r>
                        <a:rPr lang="en-US" sz="1200" b="1" dirty="0" err="1">
                          <a:solidFill>
                            <a:srgbClr val="FFFFFF"/>
                          </a:solidFill>
                          <a:effectLst/>
                        </a:rPr>
                        <a:t>fiard</a:t>
                      </a:r>
                      <a:r>
                        <a:rPr lang="en-US" sz="1200" b="1" dirty="0">
                          <a:solidFill>
                            <a:srgbClr val="FFFFFF"/>
                          </a:solidFill>
                          <a:effectLst/>
                        </a:rPr>
                        <a:t> </a:t>
                      </a:r>
                      <a:endParaRPr lang="en-US" sz="1800" b="1" dirty="0">
                        <a:solidFill>
                          <a:srgbClr val="FFFFFF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rgbClr val="FFFFFF"/>
                          </a:solidFill>
                          <a:effectLst/>
                        </a:rPr>
                        <a:t>Medium cliff; indented coast </a:t>
                      </a:r>
                      <a:endParaRPr lang="en-US" sz="1800" b="1" dirty="0">
                        <a:solidFill>
                          <a:srgbClr val="FFFFFF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ysClr val="windowText" lastClr="000000"/>
                          </a:solidFill>
                          <a:effectLst/>
                        </a:rPr>
                        <a:t>Low cliff; glacial drift</a:t>
                      </a:r>
                      <a:r>
                        <a:rPr lang="en-US" sz="1200" b="1" dirty="0" smtClean="0">
                          <a:solidFill>
                            <a:sysClr val="windowText" lastClr="000000"/>
                          </a:solidFill>
                          <a:effectLst/>
                        </a:rPr>
                        <a:t>; </a:t>
                      </a:r>
                      <a:r>
                        <a:rPr lang="en-US" sz="1200" b="1" dirty="0">
                          <a:solidFill>
                            <a:sysClr val="windowText" lastClr="000000"/>
                          </a:solidFill>
                          <a:effectLst/>
                        </a:rPr>
                        <a:t>alluvial plain </a:t>
                      </a:r>
                      <a:endParaRPr lang="en-US" sz="1800" b="1" dirty="0">
                        <a:solidFill>
                          <a:sysClr val="windowText" lastClr="000000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ysClr val="windowText" lastClr="000000"/>
                          </a:solidFill>
                          <a:effectLst/>
                        </a:rPr>
                        <a:t>Cobble beach; estuary; </a:t>
                      </a:r>
                      <a:r>
                        <a:rPr lang="en-US" sz="1200" b="1" dirty="0" smtClean="0">
                          <a:solidFill>
                            <a:sysClr val="windowText" lastClr="000000"/>
                          </a:solidFill>
                          <a:effectLst/>
                        </a:rPr>
                        <a:t/>
                      </a:r>
                      <a:br>
                        <a:rPr lang="en-US" sz="1200" b="1" dirty="0" smtClean="0">
                          <a:solidFill>
                            <a:sysClr val="windowText" lastClr="000000"/>
                          </a:solidFill>
                          <a:effectLst/>
                        </a:rPr>
                      </a:br>
                      <a:r>
                        <a:rPr lang="en-US" sz="1200" b="1" dirty="0" smtClean="0">
                          <a:solidFill>
                            <a:sysClr val="windowText" lastClr="000000"/>
                          </a:solidFill>
                          <a:effectLst/>
                        </a:rPr>
                        <a:t>lagoon</a:t>
                      </a:r>
                      <a:r>
                        <a:rPr lang="en-US" sz="1200" b="1" dirty="0">
                          <a:solidFill>
                            <a:sysClr val="windowText" lastClr="000000"/>
                          </a:solidFill>
                          <a:effectLst/>
                        </a:rPr>
                        <a:t>; bluff </a:t>
                      </a:r>
                      <a:endParaRPr lang="en-US" sz="1800" b="1" dirty="0">
                        <a:solidFill>
                          <a:sysClr val="windowText" lastClr="000000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ysClr val="windowText" lastClr="000000"/>
                          </a:solidFill>
                          <a:effectLst/>
                        </a:rPr>
                        <a:t>Barrier beach</a:t>
                      </a:r>
                      <a:r>
                        <a:rPr lang="en-US" sz="1200" b="1" dirty="0" smtClean="0">
                          <a:solidFill>
                            <a:sysClr val="windowText" lastClr="000000"/>
                          </a:solidFill>
                          <a:effectLst/>
                        </a:rPr>
                        <a:t>; </a:t>
                      </a:r>
                      <a:br>
                        <a:rPr lang="en-US" sz="1200" b="1" dirty="0" smtClean="0">
                          <a:solidFill>
                            <a:sysClr val="windowText" lastClr="000000"/>
                          </a:solidFill>
                          <a:effectLst/>
                        </a:rPr>
                      </a:br>
                      <a:r>
                        <a:rPr lang="en-US" sz="1200" b="1" dirty="0" smtClean="0">
                          <a:solidFill>
                            <a:sysClr val="windowText" lastClr="000000"/>
                          </a:solidFill>
                          <a:effectLst/>
                        </a:rPr>
                        <a:t> </a:t>
                      </a:r>
                      <a:r>
                        <a:rPr lang="en-US" sz="1200" b="1" dirty="0">
                          <a:solidFill>
                            <a:sysClr val="windowText" lastClr="000000"/>
                          </a:solidFill>
                          <a:effectLst/>
                        </a:rPr>
                        <a:t>sand beach</a:t>
                      </a:r>
                      <a:r>
                        <a:rPr lang="en-US" sz="1200" b="1" dirty="0" smtClean="0">
                          <a:solidFill>
                            <a:sysClr val="windowText" lastClr="000000"/>
                          </a:solidFill>
                          <a:effectLst/>
                        </a:rPr>
                        <a:t>;</a:t>
                      </a:r>
                      <a:br>
                        <a:rPr lang="en-US" sz="1200" b="1" dirty="0" smtClean="0">
                          <a:solidFill>
                            <a:sysClr val="windowText" lastClr="000000"/>
                          </a:solidFill>
                          <a:effectLst/>
                        </a:rPr>
                      </a:br>
                      <a:r>
                        <a:rPr lang="en-US" sz="1200" b="1" dirty="0" smtClean="0">
                          <a:solidFill>
                            <a:sysClr val="windowText" lastClr="000000"/>
                          </a:solidFill>
                          <a:effectLst/>
                        </a:rPr>
                        <a:t> </a:t>
                      </a:r>
                      <a:r>
                        <a:rPr lang="en-US" sz="1200" b="1" dirty="0">
                          <a:solidFill>
                            <a:sysClr val="windowText" lastClr="000000"/>
                          </a:solidFill>
                          <a:effectLst/>
                        </a:rPr>
                        <a:t>mud flat; delta </a:t>
                      </a:r>
                      <a:endParaRPr lang="en-US" sz="1800" b="1" dirty="0">
                        <a:solidFill>
                          <a:sysClr val="windowText" lastClr="000000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>
                    <a:solidFill>
                      <a:srgbClr val="FF0000"/>
                    </a:solidFill>
                  </a:tcPr>
                </a:tc>
              </a:tr>
              <a:tr h="55126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kern="1200" dirty="0" smtClean="0">
                          <a:solidFill>
                            <a:srgbClr val="FFFF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Relief</a:t>
                      </a:r>
                    </a:p>
                  </a:txBody>
                  <a:tcPr marL="68580" marR="68580" marT="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1200" dirty="0" smtClean="0">
                          <a:solidFill>
                            <a:srgbClr val="FFFF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&gt; 90th Percentile </a:t>
                      </a:r>
                      <a:endParaRPr lang="en-US" sz="1200" b="1" kern="1200" dirty="0">
                        <a:solidFill>
                          <a:srgbClr val="FFFFFF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kern="1200" dirty="0" smtClean="0">
                          <a:solidFill>
                            <a:srgbClr val="FFFF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&gt; 75th Percentile</a:t>
                      </a:r>
                    </a:p>
                  </a:txBody>
                  <a:tcPr marL="68580" marR="68580" marT="0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kern="1200" dirty="0" smtClean="0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Average value </a:t>
                      </a:r>
                    </a:p>
                  </a:txBody>
                  <a:tcPr marL="68580" marR="68580" marT="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kern="1200" dirty="0" smtClean="0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 25th Percentile</a:t>
                      </a:r>
                    </a:p>
                  </a:txBody>
                  <a:tcPr marL="68580" marR="68580" marT="0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kern="1200" dirty="0" smtClean="0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 10th Percentile </a:t>
                      </a:r>
                    </a:p>
                  </a:txBody>
                  <a:tcPr marL="68580" marR="68580" marT="0" marB="0" anchor="ctr">
                    <a:solidFill>
                      <a:srgbClr val="FF0000"/>
                    </a:solidFill>
                  </a:tcPr>
                </a:tc>
              </a:tr>
              <a:tr h="55126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dirty="0">
                          <a:solidFill>
                            <a:srgbClr val="FFFFFF"/>
                          </a:solidFill>
                          <a:effectLst/>
                        </a:rPr>
                        <a:t>Natural Habitats </a:t>
                      </a:r>
                      <a:endParaRPr lang="en-US" sz="2400" b="0" dirty="0">
                        <a:solidFill>
                          <a:srgbClr val="FFFFFF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rgbClr val="FFFFFF"/>
                          </a:solidFill>
                          <a:effectLst/>
                        </a:rPr>
                        <a:t>Coral reef; mangrove; coastal forest </a:t>
                      </a:r>
                      <a:endParaRPr lang="en-US" sz="1800" b="1" dirty="0">
                        <a:solidFill>
                          <a:srgbClr val="FFFFFF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rgbClr val="FFFFFF"/>
                          </a:solidFill>
                          <a:effectLst/>
                        </a:rPr>
                        <a:t>High dune; marsh </a:t>
                      </a:r>
                      <a:endParaRPr lang="en-US" sz="1800" b="1" dirty="0">
                        <a:solidFill>
                          <a:srgbClr val="FFFFFF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 smtClean="0">
                          <a:solidFill>
                            <a:sysClr val="windowText" lastClr="000000"/>
                          </a:solidFill>
                          <a:effectLst/>
                        </a:rPr>
                        <a:t>Low dune </a:t>
                      </a:r>
                      <a:endParaRPr lang="en-US" sz="1800" b="1" dirty="0">
                        <a:solidFill>
                          <a:sysClr val="windowText" lastClr="000000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 err="1">
                          <a:solidFill>
                            <a:sysClr val="windowText" lastClr="000000"/>
                          </a:solidFill>
                          <a:effectLst/>
                        </a:rPr>
                        <a:t>Seagrass</a:t>
                      </a:r>
                      <a:r>
                        <a:rPr lang="en-US" sz="1200" b="1" dirty="0">
                          <a:solidFill>
                            <a:sysClr val="windowText" lastClr="000000"/>
                          </a:solidFill>
                          <a:effectLst/>
                        </a:rPr>
                        <a:t>; kelp </a:t>
                      </a:r>
                      <a:endParaRPr lang="en-US" sz="1800" b="1" dirty="0">
                        <a:solidFill>
                          <a:sysClr val="windowText" lastClr="000000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ysClr val="windowText" lastClr="000000"/>
                          </a:solidFill>
                          <a:effectLst/>
                        </a:rPr>
                        <a:t>No habitat </a:t>
                      </a:r>
                      <a:endParaRPr lang="en-US" sz="1800" b="1" dirty="0">
                        <a:solidFill>
                          <a:sysClr val="windowText" lastClr="000000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>
                    <a:solidFill>
                      <a:srgbClr val="FF0000"/>
                    </a:solidFill>
                  </a:tcPr>
                </a:tc>
              </a:tr>
              <a:tr h="451557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dirty="0">
                          <a:solidFill>
                            <a:srgbClr val="FFFFFF"/>
                          </a:solidFill>
                          <a:effectLst/>
                        </a:rPr>
                        <a:t>Sea Level Change </a:t>
                      </a:r>
                      <a:endParaRPr lang="en-US" sz="2400" b="0" dirty="0">
                        <a:solidFill>
                          <a:srgbClr val="FFFFFF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rgbClr val="FFFFFF"/>
                          </a:solidFill>
                          <a:effectLst/>
                        </a:rPr>
                        <a:t>Net decrease </a:t>
                      </a:r>
                      <a:endParaRPr lang="en-US" sz="1800" b="1" dirty="0">
                        <a:solidFill>
                          <a:srgbClr val="FFFFFF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rgbClr val="FFFFFF"/>
                          </a:solidFill>
                          <a:effectLst/>
                        </a:rPr>
                        <a:t> </a:t>
                      </a:r>
                      <a:endParaRPr lang="en-US" sz="1800" b="1" dirty="0">
                        <a:solidFill>
                          <a:srgbClr val="FFFFFF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ysClr val="windowText" lastClr="000000"/>
                          </a:solidFill>
                          <a:effectLst/>
                        </a:rPr>
                        <a:t>±1 </a:t>
                      </a:r>
                      <a:endParaRPr lang="en-US" sz="1800" b="1" dirty="0">
                        <a:solidFill>
                          <a:sysClr val="windowText" lastClr="000000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ysClr val="windowText" lastClr="000000"/>
                          </a:solidFill>
                          <a:effectLst/>
                        </a:rPr>
                        <a:t> </a:t>
                      </a:r>
                      <a:endParaRPr lang="en-US" sz="1800" b="1" dirty="0">
                        <a:solidFill>
                          <a:sysClr val="windowText" lastClr="000000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ysClr val="windowText" lastClr="000000"/>
                          </a:solidFill>
                          <a:effectLst/>
                        </a:rPr>
                        <a:t>Net rise </a:t>
                      </a:r>
                      <a:endParaRPr lang="en-US" sz="1800" b="1" dirty="0">
                        <a:solidFill>
                          <a:sysClr val="windowText" lastClr="000000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>
                    <a:solidFill>
                      <a:srgbClr val="FF0000"/>
                    </a:solidFill>
                  </a:tcPr>
                </a:tc>
              </a:tr>
              <a:tr h="51100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dirty="0" smtClean="0">
                          <a:solidFill>
                            <a:srgbClr val="FFFFFF"/>
                          </a:solidFill>
                          <a:effectLst/>
                        </a:rPr>
                        <a:t>Wind Exposure </a:t>
                      </a:r>
                      <a:endParaRPr lang="en-US" sz="2400" b="0" i="0" dirty="0">
                        <a:solidFill>
                          <a:srgbClr val="FFFFFF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 smtClean="0">
                          <a:solidFill>
                            <a:srgbClr val="FFFFFF"/>
                          </a:solidFill>
                          <a:effectLst/>
                        </a:rPr>
                        <a:t>&lt; 10</a:t>
                      </a:r>
                      <a:r>
                        <a:rPr lang="en-US" sz="1200" b="1" baseline="30000" dirty="0" smtClean="0">
                          <a:solidFill>
                            <a:srgbClr val="FFFFFF"/>
                          </a:solidFill>
                          <a:effectLst/>
                        </a:rPr>
                        <a:t>th</a:t>
                      </a:r>
                      <a:r>
                        <a:rPr lang="en-US" sz="1200" b="1" dirty="0" smtClean="0">
                          <a:solidFill>
                            <a:srgbClr val="FFFFFF"/>
                          </a:solidFill>
                          <a:effectLst/>
                        </a:rPr>
                        <a:t> </a:t>
                      </a:r>
                      <a:r>
                        <a:rPr lang="en-US" sz="1200" b="1" dirty="0">
                          <a:solidFill>
                            <a:srgbClr val="FFFFFF"/>
                          </a:solidFill>
                          <a:effectLst/>
                        </a:rPr>
                        <a:t>Percentile </a:t>
                      </a:r>
                      <a:endParaRPr lang="en-US" sz="1800" b="1" dirty="0">
                        <a:solidFill>
                          <a:srgbClr val="FFFFFF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 smtClean="0">
                          <a:solidFill>
                            <a:srgbClr val="FFFFFF"/>
                          </a:solidFill>
                          <a:effectLst/>
                        </a:rPr>
                        <a:t>&lt; 25</a:t>
                      </a:r>
                      <a:r>
                        <a:rPr lang="en-US" sz="1200" b="1" baseline="30000" dirty="0" smtClean="0">
                          <a:solidFill>
                            <a:srgbClr val="FFFFFF"/>
                          </a:solidFill>
                          <a:effectLst/>
                        </a:rPr>
                        <a:t>th</a:t>
                      </a:r>
                      <a:r>
                        <a:rPr lang="en-US" sz="1200" b="1" dirty="0" smtClean="0">
                          <a:solidFill>
                            <a:srgbClr val="FFFFFF"/>
                          </a:solidFill>
                          <a:effectLst/>
                        </a:rPr>
                        <a:t> </a:t>
                      </a:r>
                      <a:r>
                        <a:rPr lang="en-US" sz="1200" b="1" dirty="0">
                          <a:solidFill>
                            <a:srgbClr val="FFFFFF"/>
                          </a:solidFill>
                          <a:effectLst/>
                        </a:rPr>
                        <a:t>Percentile</a:t>
                      </a:r>
                      <a:endParaRPr lang="en-US" sz="1800" b="1" dirty="0">
                        <a:solidFill>
                          <a:srgbClr val="FFFFFF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ysClr val="windowText" lastClr="000000"/>
                          </a:solidFill>
                          <a:effectLst/>
                        </a:rPr>
                        <a:t>Average value </a:t>
                      </a:r>
                      <a:endParaRPr lang="en-US" sz="1800" b="1" dirty="0">
                        <a:solidFill>
                          <a:sysClr val="windowText" lastClr="000000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 smtClean="0">
                          <a:solidFill>
                            <a:sysClr val="windowText" lastClr="000000"/>
                          </a:solidFill>
                          <a:effectLst/>
                        </a:rPr>
                        <a:t>&gt; 75</a:t>
                      </a:r>
                      <a:r>
                        <a:rPr lang="en-US" sz="1200" b="1" baseline="30000" dirty="0" smtClean="0">
                          <a:solidFill>
                            <a:sysClr val="windowText" lastClr="000000"/>
                          </a:solidFill>
                          <a:effectLst/>
                        </a:rPr>
                        <a:t>th</a:t>
                      </a:r>
                      <a:r>
                        <a:rPr lang="en-US" sz="1200" b="1" dirty="0" smtClean="0">
                          <a:solidFill>
                            <a:sysClr val="windowText" lastClr="000000"/>
                          </a:solidFill>
                          <a:effectLst/>
                        </a:rPr>
                        <a:t> </a:t>
                      </a:r>
                      <a:r>
                        <a:rPr lang="en-US" sz="1200" b="1" dirty="0">
                          <a:solidFill>
                            <a:sysClr val="windowText" lastClr="000000"/>
                          </a:solidFill>
                          <a:effectLst/>
                        </a:rPr>
                        <a:t>Percentile</a:t>
                      </a:r>
                      <a:endParaRPr lang="en-US" sz="1800" b="1" dirty="0">
                        <a:solidFill>
                          <a:sysClr val="windowText" lastClr="000000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 smtClean="0">
                          <a:solidFill>
                            <a:sysClr val="windowText" lastClr="000000"/>
                          </a:solidFill>
                          <a:effectLst/>
                        </a:rPr>
                        <a:t>&gt; 90</a:t>
                      </a:r>
                      <a:r>
                        <a:rPr lang="en-US" sz="1200" b="1" baseline="30000" dirty="0" smtClean="0">
                          <a:solidFill>
                            <a:sysClr val="windowText" lastClr="000000"/>
                          </a:solidFill>
                          <a:effectLst/>
                        </a:rPr>
                        <a:t>th</a:t>
                      </a:r>
                      <a:r>
                        <a:rPr lang="en-US" sz="1200" b="1" dirty="0" smtClean="0">
                          <a:solidFill>
                            <a:sysClr val="windowText" lastClr="000000"/>
                          </a:solidFill>
                          <a:effectLst/>
                        </a:rPr>
                        <a:t> </a:t>
                      </a:r>
                      <a:r>
                        <a:rPr lang="en-US" sz="1200" b="1" dirty="0">
                          <a:solidFill>
                            <a:sysClr val="windowText" lastClr="000000"/>
                          </a:solidFill>
                          <a:effectLst/>
                        </a:rPr>
                        <a:t>Percentile </a:t>
                      </a:r>
                      <a:endParaRPr lang="en-US" sz="1800" b="1" dirty="0">
                        <a:solidFill>
                          <a:sysClr val="windowText" lastClr="000000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>
                    <a:solidFill>
                      <a:srgbClr val="FF0000"/>
                    </a:solidFill>
                  </a:tcPr>
                </a:tc>
              </a:tr>
              <a:tr h="46928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kern="1200" dirty="0" smtClean="0">
                          <a:solidFill>
                            <a:srgbClr val="FFFF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Wave Exposure</a:t>
                      </a:r>
                      <a:endParaRPr lang="en-US" sz="1600" b="0" i="0" kern="1200" dirty="0">
                        <a:solidFill>
                          <a:srgbClr val="FFFFFF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 smtClean="0">
                          <a:solidFill>
                            <a:srgbClr val="FFFFFF"/>
                          </a:solidFill>
                          <a:effectLst/>
                        </a:rPr>
                        <a:t>&lt; 10</a:t>
                      </a:r>
                      <a:r>
                        <a:rPr lang="en-US" sz="1200" b="1" baseline="30000" dirty="0" smtClean="0">
                          <a:solidFill>
                            <a:srgbClr val="FFFFFF"/>
                          </a:solidFill>
                          <a:effectLst/>
                        </a:rPr>
                        <a:t>th</a:t>
                      </a:r>
                      <a:r>
                        <a:rPr lang="en-US" sz="1200" b="1" dirty="0" smtClean="0">
                          <a:solidFill>
                            <a:srgbClr val="FFFFFF"/>
                          </a:solidFill>
                          <a:effectLst/>
                        </a:rPr>
                        <a:t> </a:t>
                      </a:r>
                      <a:r>
                        <a:rPr lang="en-US" sz="1200" b="1" dirty="0">
                          <a:solidFill>
                            <a:srgbClr val="FFFFFF"/>
                          </a:solidFill>
                          <a:effectLst/>
                        </a:rPr>
                        <a:t>Percentile </a:t>
                      </a:r>
                      <a:endParaRPr lang="en-US" sz="1800" b="1" dirty="0">
                        <a:solidFill>
                          <a:srgbClr val="FFFFFF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 smtClean="0">
                          <a:solidFill>
                            <a:srgbClr val="FFFFFF"/>
                          </a:solidFill>
                          <a:effectLst/>
                        </a:rPr>
                        <a:t>&lt; 25</a:t>
                      </a:r>
                      <a:r>
                        <a:rPr lang="en-US" sz="1200" b="1" baseline="30000" dirty="0" smtClean="0">
                          <a:solidFill>
                            <a:srgbClr val="FFFFFF"/>
                          </a:solidFill>
                          <a:effectLst/>
                        </a:rPr>
                        <a:t>th</a:t>
                      </a:r>
                      <a:r>
                        <a:rPr lang="en-US" sz="1200" b="1" dirty="0" smtClean="0">
                          <a:solidFill>
                            <a:srgbClr val="FFFFFF"/>
                          </a:solidFill>
                          <a:effectLst/>
                        </a:rPr>
                        <a:t> </a:t>
                      </a:r>
                      <a:r>
                        <a:rPr lang="en-US" sz="1200" b="1" dirty="0">
                          <a:solidFill>
                            <a:srgbClr val="FFFFFF"/>
                          </a:solidFill>
                          <a:effectLst/>
                        </a:rPr>
                        <a:t>Percentile</a:t>
                      </a:r>
                      <a:endParaRPr lang="en-US" sz="1800" b="1" dirty="0">
                        <a:solidFill>
                          <a:srgbClr val="FFFFFF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ysClr val="windowText" lastClr="000000"/>
                          </a:solidFill>
                          <a:effectLst/>
                        </a:rPr>
                        <a:t>Average value </a:t>
                      </a:r>
                      <a:endParaRPr lang="en-US" sz="1800" b="1" dirty="0">
                        <a:solidFill>
                          <a:sysClr val="windowText" lastClr="000000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 smtClean="0">
                          <a:solidFill>
                            <a:sysClr val="windowText" lastClr="000000"/>
                          </a:solidFill>
                          <a:effectLst/>
                        </a:rPr>
                        <a:t>&gt; 75</a:t>
                      </a:r>
                      <a:r>
                        <a:rPr lang="en-US" sz="1200" b="1" baseline="30000" dirty="0" smtClean="0">
                          <a:solidFill>
                            <a:sysClr val="windowText" lastClr="000000"/>
                          </a:solidFill>
                          <a:effectLst/>
                        </a:rPr>
                        <a:t>th</a:t>
                      </a:r>
                      <a:r>
                        <a:rPr lang="en-US" sz="1200" b="1" dirty="0" smtClean="0">
                          <a:solidFill>
                            <a:sysClr val="windowText" lastClr="000000"/>
                          </a:solidFill>
                          <a:effectLst/>
                        </a:rPr>
                        <a:t> </a:t>
                      </a:r>
                      <a:r>
                        <a:rPr lang="en-US" sz="1200" b="1" dirty="0">
                          <a:solidFill>
                            <a:sysClr val="windowText" lastClr="000000"/>
                          </a:solidFill>
                          <a:effectLst/>
                        </a:rPr>
                        <a:t>Percentile</a:t>
                      </a:r>
                      <a:endParaRPr lang="en-US" sz="1800" b="1" dirty="0">
                        <a:solidFill>
                          <a:sysClr val="windowText" lastClr="000000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 smtClean="0">
                          <a:solidFill>
                            <a:sysClr val="windowText" lastClr="000000"/>
                          </a:solidFill>
                          <a:effectLst/>
                        </a:rPr>
                        <a:t>&gt; 90</a:t>
                      </a:r>
                      <a:r>
                        <a:rPr lang="en-US" sz="1200" b="1" baseline="30000" dirty="0" smtClean="0">
                          <a:solidFill>
                            <a:sysClr val="windowText" lastClr="000000"/>
                          </a:solidFill>
                          <a:effectLst/>
                        </a:rPr>
                        <a:t>th</a:t>
                      </a:r>
                      <a:r>
                        <a:rPr lang="en-US" sz="1200" b="1" dirty="0" smtClean="0">
                          <a:solidFill>
                            <a:sysClr val="windowText" lastClr="000000"/>
                          </a:solidFill>
                          <a:effectLst/>
                        </a:rPr>
                        <a:t> </a:t>
                      </a:r>
                      <a:r>
                        <a:rPr lang="en-US" sz="1200" b="1" dirty="0">
                          <a:solidFill>
                            <a:sysClr val="windowText" lastClr="000000"/>
                          </a:solidFill>
                          <a:effectLst/>
                        </a:rPr>
                        <a:t>Percentile </a:t>
                      </a:r>
                      <a:endParaRPr lang="en-US" sz="1800" b="1" dirty="0">
                        <a:solidFill>
                          <a:sysClr val="windowText" lastClr="000000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>
                    <a:solidFill>
                      <a:srgbClr val="FF0000"/>
                    </a:solidFill>
                  </a:tcPr>
                </a:tc>
              </a:tr>
              <a:tr h="46928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dirty="0">
                          <a:solidFill>
                            <a:srgbClr val="FFFFFF"/>
                          </a:solidFill>
                          <a:effectLst/>
                        </a:rPr>
                        <a:t>Surge Potential </a:t>
                      </a:r>
                      <a:endParaRPr lang="en-US" sz="2400" b="0" dirty="0">
                        <a:solidFill>
                          <a:srgbClr val="FFFFFF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rgbClr val="FFFFFF"/>
                          </a:solidFill>
                          <a:effectLst/>
                        </a:rPr>
                        <a:t>No exposure </a:t>
                      </a:r>
                      <a:endParaRPr lang="en-US" sz="1800" b="1" dirty="0">
                        <a:solidFill>
                          <a:srgbClr val="FFFFFF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 smtClean="0">
                          <a:solidFill>
                            <a:srgbClr val="FFFFFF"/>
                          </a:solidFill>
                          <a:effectLst/>
                        </a:rPr>
                        <a:t>&lt; 25</a:t>
                      </a:r>
                      <a:r>
                        <a:rPr lang="en-US" sz="1200" b="1" baseline="30000" dirty="0" smtClean="0">
                          <a:solidFill>
                            <a:srgbClr val="FFFFFF"/>
                          </a:solidFill>
                          <a:effectLst/>
                        </a:rPr>
                        <a:t>th</a:t>
                      </a:r>
                      <a:r>
                        <a:rPr lang="en-US" sz="1200" b="1" dirty="0" smtClean="0">
                          <a:solidFill>
                            <a:srgbClr val="FFFFFF"/>
                          </a:solidFill>
                          <a:effectLst/>
                        </a:rPr>
                        <a:t> </a:t>
                      </a:r>
                      <a:r>
                        <a:rPr lang="en-US" sz="1200" b="1" dirty="0">
                          <a:solidFill>
                            <a:srgbClr val="FFFFFF"/>
                          </a:solidFill>
                          <a:effectLst/>
                        </a:rPr>
                        <a:t>Percentile</a:t>
                      </a:r>
                      <a:endParaRPr lang="en-US" sz="1800" b="1" dirty="0">
                        <a:solidFill>
                          <a:srgbClr val="FFFFFF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ysClr val="windowText" lastClr="000000"/>
                          </a:solidFill>
                          <a:effectLst/>
                        </a:rPr>
                        <a:t>Average value </a:t>
                      </a:r>
                      <a:endParaRPr lang="en-US" sz="1800" b="1" dirty="0">
                        <a:solidFill>
                          <a:sysClr val="windowText" lastClr="000000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 smtClean="0">
                          <a:solidFill>
                            <a:sysClr val="windowText" lastClr="000000"/>
                          </a:solidFill>
                          <a:effectLst/>
                        </a:rPr>
                        <a:t>&gt; 75</a:t>
                      </a:r>
                      <a:r>
                        <a:rPr lang="en-US" sz="1200" b="1" baseline="30000" dirty="0" smtClean="0">
                          <a:solidFill>
                            <a:sysClr val="windowText" lastClr="000000"/>
                          </a:solidFill>
                          <a:effectLst/>
                        </a:rPr>
                        <a:t>th</a:t>
                      </a:r>
                      <a:r>
                        <a:rPr lang="en-US" sz="1200" b="1" dirty="0" smtClean="0">
                          <a:solidFill>
                            <a:sysClr val="windowText" lastClr="000000"/>
                          </a:solidFill>
                          <a:effectLst/>
                        </a:rPr>
                        <a:t> </a:t>
                      </a:r>
                      <a:r>
                        <a:rPr lang="en-US" sz="1200" b="1" dirty="0">
                          <a:solidFill>
                            <a:sysClr val="windowText" lastClr="000000"/>
                          </a:solidFill>
                          <a:effectLst/>
                        </a:rPr>
                        <a:t>Percentile</a:t>
                      </a:r>
                      <a:endParaRPr lang="en-US" sz="1800" b="1" dirty="0">
                        <a:solidFill>
                          <a:sysClr val="windowText" lastClr="000000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 smtClean="0">
                          <a:solidFill>
                            <a:sysClr val="windowText" lastClr="000000"/>
                          </a:solidFill>
                          <a:effectLst/>
                        </a:rPr>
                        <a:t>&gt; 90</a:t>
                      </a:r>
                      <a:r>
                        <a:rPr lang="en-US" sz="1200" b="1" baseline="30000" dirty="0" smtClean="0">
                          <a:solidFill>
                            <a:sysClr val="windowText" lastClr="000000"/>
                          </a:solidFill>
                          <a:effectLst/>
                        </a:rPr>
                        <a:t>th</a:t>
                      </a:r>
                      <a:r>
                        <a:rPr lang="en-US" sz="1200" b="1" dirty="0" smtClean="0">
                          <a:solidFill>
                            <a:sysClr val="windowText" lastClr="000000"/>
                          </a:solidFill>
                          <a:effectLst/>
                        </a:rPr>
                        <a:t> </a:t>
                      </a:r>
                      <a:r>
                        <a:rPr lang="en-US" sz="1200" b="1" dirty="0">
                          <a:solidFill>
                            <a:sysClr val="windowText" lastClr="000000"/>
                          </a:solidFill>
                          <a:effectLst/>
                        </a:rPr>
                        <a:t>Percentile </a:t>
                      </a:r>
                      <a:endParaRPr lang="en-US" sz="1800" b="1" dirty="0">
                        <a:solidFill>
                          <a:sysClr val="windowText" lastClr="000000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>
                    <a:solidFill>
                      <a:srgbClr val="FF0000"/>
                    </a:solidFill>
                  </a:tcPr>
                </a:tc>
              </a:tr>
            </a:tbl>
          </a:graphicData>
        </a:graphic>
      </p:graphicFrame>
      <p:sp>
        <p:nvSpPr>
          <p:cNvPr id="3" name="Rounded Rectangle 2"/>
          <p:cNvSpPr/>
          <p:nvPr/>
        </p:nvSpPr>
        <p:spPr>
          <a:xfrm>
            <a:off x="374650" y="5397441"/>
            <a:ext cx="8394700" cy="1055608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 lvl="1"/>
            <a:r>
              <a:rPr lang="en-US" sz="2800" dirty="0" smtClean="0">
                <a:solidFill>
                  <a:schemeClr val="accent6">
                    <a:lumMod val="75000"/>
                  </a:schemeClr>
                </a:solidFill>
              </a:rPr>
              <a:t>Qualitative</a:t>
            </a:r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assessment </a:t>
            </a: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of </a:t>
            </a:r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vulnerability based on mixture of </a:t>
            </a:r>
            <a:r>
              <a:rPr lang="en-US" sz="2800" dirty="0" smtClean="0">
                <a:solidFill>
                  <a:schemeClr val="accent6">
                    <a:lumMod val="75000"/>
                  </a:schemeClr>
                </a:solidFill>
              </a:rPr>
              <a:t>relative and absolute </a:t>
            </a:r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ranking of variables</a:t>
            </a: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2201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101252" y="0"/>
            <a:ext cx="7013532" cy="989556"/>
          </a:xfr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l"/>
            <a:r>
              <a:rPr lang="en-US" b="1" i="1" dirty="0">
                <a:solidFill>
                  <a:schemeClr val="accent6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Coastal Vulnerability </a:t>
            </a:r>
            <a:r>
              <a:rPr lang="en-US" b="1" i="1" dirty="0" smtClean="0">
                <a:solidFill>
                  <a:schemeClr val="accent6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Outputs</a:t>
            </a:r>
            <a:endParaRPr lang="en-US" b="1" i="1" dirty="0">
              <a:solidFill>
                <a:schemeClr val="accent6">
                  <a:lumMod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4" name="Picture 3" descr="CoastalVulnerability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1753" y="902524"/>
            <a:ext cx="7707086" cy="595547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01268" y="897082"/>
            <a:ext cx="2942731" cy="5960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041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454324"/>
            <a:ext cx="2133600" cy="365125"/>
          </a:xfrm>
        </p:spPr>
        <p:txBody>
          <a:bodyPr/>
          <a:lstStyle/>
          <a:p>
            <a:fld id="{4C6C3735-71CF-486D-88CB-9585C7023AE0}" type="slidenum">
              <a:rPr lang="en-US" smtClean="0"/>
              <a:pPr/>
              <a:t>14</a:t>
            </a:fld>
            <a:endParaRPr lang="en-US"/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9118727"/>
              </p:ext>
            </p:extLst>
          </p:nvPr>
        </p:nvGraphicFramePr>
        <p:xfrm>
          <a:off x="45247" y="890803"/>
          <a:ext cx="8984453" cy="3650308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715571"/>
                <a:gridCol w="1484831"/>
                <a:gridCol w="1335061"/>
                <a:gridCol w="1459917"/>
                <a:gridCol w="1465422"/>
                <a:gridCol w="1523651"/>
              </a:tblGrid>
              <a:tr h="308837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/>
                        <a:t> </a:t>
                      </a:r>
                      <a:r>
                        <a:rPr lang="en-US" sz="1600" dirty="0" smtClean="0"/>
                        <a:t>Rank</a:t>
                      </a:r>
                      <a:endParaRPr lang="en-US" sz="1600" dirty="0">
                        <a:latin typeface="Times New Roman"/>
                        <a:ea typeface="Times New Roman"/>
                      </a:endParaRPr>
                    </a:p>
                  </a:txBody>
                  <a:tcPr marL="55498" marR="55498" marT="0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/>
                        <a:t>Very Low </a:t>
                      </a:r>
                      <a:endParaRPr lang="en-US" sz="1600" dirty="0">
                        <a:latin typeface="Times New Roman"/>
                        <a:ea typeface="Times New Roman"/>
                      </a:endParaRPr>
                    </a:p>
                  </a:txBody>
                  <a:tcPr marL="55498" marR="55498" marT="0" marB="0" anchor="b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/>
                        <a:t>Low</a:t>
                      </a:r>
                      <a:endParaRPr lang="en-US" sz="1600" dirty="0">
                        <a:latin typeface="Times New Roman"/>
                        <a:ea typeface="Times New Roman"/>
                      </a:endParaRPr>
                    </a:p>
                  </a:txBody>
                  <a:tcPr marL="55498" marR="55498" marT="0" marB="0" anchor="b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/>
                        <a:t>Moderate</a:t>
                      </a:r>
                      <a:endParaRPr lang="en-US" sz="1600" dirty="0">
                        <a:latin typeface="Times New Roman"/>
                        <a:ea typeface="Times New Roman"/>
                      </a:endParaRPr>
                    </a:p>
                  </a:txBody>
                  <a:tcPr marL="55498" marR="55498" marT="0" marB="0" anchor="b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/>
                        <a:t>High</a:t>
                      </a:r>
                      <a:endParaRPr lang="en-US" sz="1600" dirty="0">
                        <a:latin typeface="Times New Roman"/>
                        <a:ea typeface="Times New Roman"/>
                      </a:endParaRPr>
                    </a:p>
                  </a:txBody>
                  <a:tcPr marL="55498" marR="55498" marT="0" marB="0" anchor="b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/>
                        <a:t>Very High</a:t>
                      </a:r>
                      <a:endParaRPr lang="en-US" sz="1600" dirty="0">
                        <a:latin typeface="Times New Roman"/>
                        <a:ea typeface="Times New Roman"/>
                      </a:endParaRPr>
                    </a:p>
                  </a:txBody>
                  <a:tcPr marL="55498" marR="55498" marT="0" marB="0" anchor="b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236240"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1200" dirty="0" smtClean="0"/>
                        <a:t>Variable</a:t>
                      </a:r>
                      <a:r>
                        <a:rPr lang="en-US" sz="1600" b="1" dirty="0"/>
                        <a:t> </a:t>
                      </a:r>
                      <a:endParaRPr lang="en-US" sz="1600" b="1" dirty="0">
                        <a:latin typeface="Times New Roman"/>
                        <a:ea typeface="Times New Roman"/>
                      </a:endParaRPr>
                    </a:p>
                  </a:txBody>
                  <a:tcPr marL="55498" marR="55498" marT="0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1200" dirty="0"/>
                        <a:t>1</a:t>
                      </a:r>
                      <a:endParaRPr lang="en-US" sz="16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5498" marR="55498" marT="0" marB="0" anchor="b"/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1200" dirty="0"/>
                        <a:t>2</a:t>
                      </a:r>
                      <a:endParaRPr lang="en-US" sz="16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5498" marR="55498" marT="0" marB="0" anchor="b"/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1200" dirty="0"/>
                        <a:t>3</a:t>
                      </a:r>
                      <a:endParaRPr lang="en-US" sz="16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5498" marR="55498" marT="0" marB="0" anchor="b"/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1200" dirty="0"/>
                        <a:t>4</a:t>
                      </a:r>
                      <a:endParaRPr lang="en-US" sz="16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5498" marR="55498" marT="0" marB="0" anchor="b"/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1200" dirty="0"/>
                        <a:t>5</a:t>
                      </a:r>
                      <a:endParaRPr lang="en-US" sz="16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5498" marR="55498" marT="0" marB="0" anchor="b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69988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Geomorphology </a:t>
                      </a:r>
                      <a:endParaRPr lang="en-US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Rocky; high cliffs; fiord; </a:t>
                      </a:r>
                      <a:r>
                        <a:rPr lang="en-US" sz="1400" b="1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fiard</a:t>
                      </a:r>
                      <a:r>
                        <a:rPr 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 </a:t>
                      </a:r>
                      <a:endParaRPr lang="en-US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Medium cliff; indented coast </a:t>
                      </a:r>
                      <a:endParaRPr lang="en-US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Low cliff; glacial drift</a:t>
                      </a:r>
                      <a:r>
                        <a:rPr lang="en-US" sz="14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; </a:t>
                      </a:r>
                      <a:r>
                        <a:rPr 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alluvial plain </a:t>
                      </a:r>
                      <a:endParaRPr lang="en-US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Cobble beach; estuary; </a:t>
                      </a:r>
                      <a:r>
                        <a:rPr lang="en-US" sz="14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/>
                      </a:r>
                      <a:br>
                        <a:rPr lang="en-US" sz="14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</a:br>
                      <a:r>
                        <a:rPr lang="en-US" sz="14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lagoon</a:t>
                      </a:r>
                      <a:r>
                        <a:rPr 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; bluff </a:t>
                      </a:r>
                      <a:endParaRPr lang="en-US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Barrier beach</a:t>
                      </a:r>
                      <a:r>
                        <a:rPr lang="en-US" sz="14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; </a:t>
                      </a:r>
                      <a:br>
                        <a:rPr lang="en-US" sz="14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</a:br>
                      <a:r>
                        <a:rPr lang="en-US" sz="14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sand beach</a:t>
                      </a:r>
                      <a:r>
                        <a:rPr lang="en-US" sz="14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;</a:t>
                      </a:r>
                      <a:br>
                        <a:rPr lang="en-US" sz="14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</a:br>
                      <a:r>
                        <a:rPr lang="en-US" sz="14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mud flat; delta </a:t>
                      </a:r>
                      <a:endParaRPr lang="en-US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0575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i="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Relief</a:t>
                      </a: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&gt; 90th Percentile </a:t>
                      </a:r>
                      <a:endParaRPr lang="en-US" sz="1400" b="1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&gt; 75th Percentile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Average value 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 25th Percentile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 10th Percentile </a:t>
                      </a:r>
                    </a:p>
                  </a:txBody>
                  <a:tcPr marL="68580" marR="68580" marT="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05752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Natural Habitats </a:t>
                      </a:r>
                      <a:endParaRPr lang="en-US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Coral reef; mangrove; coastal forest </a:t>
                      </a:r>
                      <a:endParaRPr lang="en-US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High dune; marsh </a:t>
                      </a:r>
                      <a:endParaRPr lang="en-US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Low dune </a:t>
                      </a:r>
                      <a:endParaRPr lang="en-US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Seagrass</a:t>
                      </a:r>
                      <a:r>
                        <a:rPr 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; kelp </a:t>
                      </a:r>
                      <a:endParaRPr lang="en-US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No habitat </a:t>
                      </a:r>
                      <a:endParaRPr lang="en-US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55759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Sea Level Change </a:t>
                      </a:r>
                      <a:endParaRPr lang="en-US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Net decrease </a:t>
                      </a:r>
                      <a:endParaRPr lang="en-US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 </a:t>
                      </a:r>
                      <a:endParaRPr lang="en-US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±1 </a:t>
                      </a:r>
                      <a:endParaRPr lang="en-US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 </a:t>
                      </a:r>
                      <a:endParaRPr lang="en-US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Net rise </a:t>
                      </a:r>
                      <a:endParaRPr lang="en-US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35369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Wind Exposure </a:t>
                      </a:r>
                      <a:endParaRPr lang="en-US" sz="1400" b="1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&lt; 10</a:t>
                      </a:r>
                      <a:r>
                        <a:rPr lang="en-US" sz="1400" b="1" baseline="30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th</a:t>
                      </a:r>
                      <a:r>
                        <a:rPr lang="en-US" sz="14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Percentile </a:t>
                      </a:r>
                      <a:endParaRPr lang="en-US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&lt; 25</a:t>
                      </a:r>
                      <a:r>
                        <a:rPr lang="en-US" sz="1400" b="1" baseline="30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th</a:t>
                      </a:r>
                      <a:r>
                        <a:rPr lang="en-US" sz="14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Percentile</a:t>
                      </a:r>
                      <a:endParaRPr lang="en-US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Average value </a:t>
                      </a:r>
                      <a:endParaRPr lang="en-US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&gt; 75</a:t>
                      </a:r>
                      <a:r>
                        <a:rPr lang="en-US" sz="1400" b="1" baseline="30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th</a:t>
                      </a:r>
                      <a:r>
                        <a:rPr lang="en-US" sz="14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Percentile</a:t>
                      </a:r>
                      <a:endParaRPr lang="en-US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&gt; 90</a:t>
                      </a:r>
                      <a:r>
                        <a:rPr lang="en-US" sz="1400" b="1" baseline="30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th</a:t>
                      </a:r>
                      <a:r>
                        <a:rPr lang="en-US" sz="14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Percentile </a:t>
                      </a:r>
                      <a:endParaRPr lang="en-US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66047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Wave Exposure</a:t>
                      </a:r>
                      <a:endParaRPr lang="en-US" sz="1400" b="1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&lt; 10</a:t>
                      </a:r>
                      <a:r>
                        <a:rPr lang="en-US" sz="1400" b="1" baseline="30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th</a:t>
                      </a:r>
                      <a:r>
                        <a:rPr lang="en-US" sz="14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Percentile </a:t>
                      </a:r>
                      <a:endParaRPr lang="en-US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&lt; 25</a:t>
                      </a:r>
                      <a:r>
                        <a:rPr lang="en-US" sz="1400" b="1" baseline="30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th</a:t>
                      </a:r>
                      <a:r>
                        <a:rPr lang="en-US" sz="14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Percentile</a:t>
                      </a:r>
                      <a:endParaRPr lang="en-US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Average value </a:t>
                      </a:r>
                      <a:endParaRPr lang="en-US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&gt; 75</a:t>
                      </a:r>
                      <a:r>
                        <a:rPr lang="en-US" sz="1400" b="1" baseline="30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th</a:t>
                      </a:r>
                      <a:r>
                        <a:rPr lang="en-US" sz="14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Percentile</a:t>
                      </a:r>
                      <a:endParaRPr lang="en-US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&gt; 90</a:t>
                      </a:r>
                      <a:r>
                        <a:rPr lang="en-US" sz="1400" b="1" baseline="30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th</a:t>
                      </a:r>
                      <a:r>
                        <a:rPr lang="en-US" sz="14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Percentile </a:t>
                      </a:r>
                      <a:endParaRPr lang="en-US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35369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Surge Potential </a:t>
                      </a:r>
                      <a:endParaRPr lang="en-US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No exposure </a:t>
                      </a:r>
                      <a:endParaRPr lang="en-US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&lt; 25</a:t>
                      </a:r>
                      <a:r>
                        <a:rPr lang="en-US" sz="1400" b="1" baseline="30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th</a:t>
                      </a:r>
                      <a:r>
                        <a:rPr lang="en-US" sz="14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Percentile</a:t>
                      </a:r>
                      <a:endParaRPr lang="en-US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Average value </a:t>
                      </a:r>
                      <a:endParaRPr lang="en-US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&gt; 75</a:t>
                      </a:r>
                      <a:r>
                        <a:rPr lang="en-US" sz="1400" b="1" baseline="30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th</a:t>
                      </a:r>
                      <a:r>
                        <a:rPr lang="en-US" sz="14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Percentile</a:t>
                      </a:r>
                      <a:endParaRPr lang="en-US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&gt; 90</a:t>
                      </a:r>
                      <a:r>
                        <a:rPr lang="en-US" sz="1400" b="1" baseline="30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th</a:t>
                      </a:r>
                      <a:r>
                        <a:rPr lang="en-US" sz="14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Percentile </a:t>
                      </a:r>
                      <a:endParaRPr lang="en-US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</a:tbl>
          </a:graphicData>
        </a:graphic>
      </p:graphicFrame>
      <p:sp>
        <p:nvSpPr>
          <p:cNvPr id="16" name="Title 1"/>
          <p:cNvSpPr txBox="1">
            <a:spLocks/>
          </p:cNvSpPr>
          <p:nvPr/>
        </p:nvSpPr>
        <p:spPr>
          <a:xfrm>
            <a:off x="0" y="10817"/>
            <a:ext cx="9144000" cy="831273"/>
          </a:xfrm>
          <a:prstGeom prst="round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>
              <a:defRPr sz="4400" b="1" i="1">
                <a:solidFill>
                  <a:schemeClr val="accent6">
                    <a:lumMod val="75000"/>
                  </a:schemeClr>
                </a:solidFill>
              </a:defRPr>
            </a:lvl1pPr>
          </a:lstStyle>
          <a:p>
            <a:r>
              <a:rPr lang="en-US" dirty="0" smtClean="0"/>
              <a:t>What’s in an Index?....rock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82550" y="1460591"/>
            <a:ext cx="8829158" cy="1117509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stillwell_03_1.jp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050" y="4831899"/>
            <a:ext cx="3057525" cy="20383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14674" y="4822374"/>
            <a:ext cx="3121269" cy="20288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13" name="Picture 12" descr="epa194.jp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76975" y="4822373"/>
            <a:ext cx="2857500" cy="203805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17793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0544992"/>
              </p:ext>
            </p:extLst>
          </p:nvPr>
        </p:nvGraphicFramePr>
        <p:xfrm>
          <a:off x="45247" y="890803"/>
          <a:ext cx="8984453" cy="3650308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715571"/>
                <a:gridCol w="1484831"/>
                <a:gridCol w="1335061"/>
                <a:gridCol w="1459917"/>
                <a:gridCol w="1465422"/>
                <a:gridCol w="1523651"/>
              </a:tblGrid>
              <a:tr h="308837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/>
                        <a:t> </a:t>
                      </a:r>
                      <a:r>
                        <a:rPr lang="en-US" sz="1600" dirty="0" smtClean="0"/>
                        <a:t>Rank</a:t>
                      </a:r>
                      <a:endParaRPr lang="en-US" sz="1600" dirty="0">
                        <a:latin typeface="Times New Roman"/>
                        <a:ea typeface="Times New Roman"/>
                      </a:endParaRPr>
                    </a:p>
                  </a:txBody>
                  <a:tcPr marL="55498" marR="55498" marT="0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/>
                        <a:t>Very Low </a:t>
                      </a:r>
                      <a:endParaRPr lang="en-US" sz="1600" dirty="0">
                        <a:latin typeface="Times New Roman"/>
                        <a:ea typeface="Times New Roman"/>
                      </a:endParaRPr>
                    </a:p>
                  </a:txBody>
                  <a:tcPr marL="55498" marR="55498" marT="0" marB="0" anchor="b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/>
                        <a:t>Low</a:t>
                      </a:r>
                      <a:endParaRPr lang="en-US" sz="1600" dirty="0">
                        <a:latin typeface="Times New Roman"/>
                        <a:ea typeface="Times New Roman"/>
                      </a:endParaRPr>
                    </a:p>
                  </a:txBody>
                  <a:tcPr marL="55498" marR="55498" marT="0" marB="0" anchor="b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/>
                        <a:t>Moderate</a:t>
                      </a:r>
                      <a:endParaRPr lang="en-US" sz="1600" dirty="0">
                        <a:latin typeface="Times New Roman"/>
                        <a:ea typeface="Times New Roman"/>
                      </a:endParaRPr>
                    </a:p>
                  </a:txBody>
                  <a:tcPr marL="55498" marR="55498" marT="0" marB="0" anchor="b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/>
                        <a:t>High</a:t>
                      </a:r>
                      <a:endParaRPr lang="en-US" sz="1600" dirty="0">
                        <a:latin typeface="Times New Roman"/>
                        <a:ea typeface="Times New Roman"/>
                      </a:endParaRPr>
                    </a:p>
                  </a:txBody>
                  <a:tcPr marL="55498" marR="55498" marT="0" marB="0" anchor="b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/>
                        <a:t>Very High</a:t>
                      </a:r>
                      <a:endParaRPr lang="en-US" sz="1600" dirty="0">
                        <a:latin typeface="Times New Roman"/>
                        <a:ea typeface="Times New Roman"/>
                      </a:endParaRPr>
                    </a:p>
                  </a:txBody>
                  <a:tcPr marL="55498" marR="55498" marT="0" marB="0" anchor="b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236240"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1200" dirty="0" smtClean="0"/>
                        <a:t>Variable</a:t>
                      </a:r>
                      <a:r>
                        <a:rPr lang="en-US" sz="1600" b="1" dirty="0"/>
                        <a:t> </a:t>
                      </a:r>
                      <a:endParaRPr lang="en-US" sz="1600" b="1" dirty="0">
                        <a:latin typeface="Times New Roman"/>
                        <a:ea typeface="Times New Roman"/>
                      </a:endParaRPr>
                    </a:p>
                  </a:txBody>
                  <a:tcPr marL="55498" marR="55498" marT="0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1200" dirty="0"/>
                        <a:t>1</a:t>
                      </a:r>
                      <a:endParaRPr lang="en-US" sz="16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5498" marR="55498" marT="0" marB="0" anchor="b"/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1200" dirty="0"/>
                        <a:t>2</a:t>
                      </a:r>
                      <a:endParaRPr lang="en-US" sz="16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5498" marR="55498" marT="0" marB="0" anchor="b"/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1200" dirty="0"/>
                        <a:t>3</a:t>
                      </a:r>
                      <a:endParaRPr lang="en-US" sz="16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5498" marR="55498" marT="0" marB="0" anchor="b"/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1200" dirty="0"/>
                        <a:t>4</a:t>
                      </a:r>
                      <a:endParaRPr lang="en-US" sz="16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5498" marR="55498" marT="0" marB="0" anchor="b"/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1200" dirty="0"/>
                        <a:t>5</a:t>
                      </a:r>
                      <a:endParaRPr lang="en-US" sz="16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5498" marR="55498" marT="0" marB="0" anchor="b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69988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Geomorphology </a:t>
                      </a:r>
                      <a:endParaRPr lang="en-US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Rocky; high cliffs; fiord; </a:t>
                      </a:r>
                      <a:r>
                        <a:rPr lang="en-US" sz="1400" b="1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fiard</a:t>
                      </a:r>
                      <a:r>
                        <a:rPr 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 </a:t>
                      </a:r>
                      <a:endParaRPr lang="en-US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Medium cliff; indented coast </a:t>
                      </a:r>
                      <a:endParaRPr lang="en-US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Low cliff; glacial drift</a:t>
                      </a:r>
                      <a:r>
                        <a:rPr lang="en-US" sz="14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; </a:t>
                      </a:r>
                      <a:r>
                        <a:rPr 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alluvial plain </a:t>
                      </a:r>
                      <a:endParaRPr lang="en-US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Cobble beach; estuary; </a:t>
                      </a:r>
                      <a:r>
                        <a:rPr lang="en-US" sz="14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/>
                      </a:r>
                      <a:br>
                        <a:rPr lang="en-US" sz="14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</a:br>
                      <a:r>
                        <a:rPr lang="en-US" sz="14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lagoon</a:t>
                      </a:r>
                      <a:r>
                        <a:rPr 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; bluff </a:t>
                      </a:r>
                      <a:endParaRPr lang="en-US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Barrier beach</a:t>
                      </a:r>
                      <a:r>
                        <a:rPr lang="en-US" sz="14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; </a:t>
                      </a:r>
                      <a:br>
                        <a:rPr lang="en-US" sz="14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</a:br>
                      <a:r>
                        <a:rPr lang="en-US" sz="14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sand beach</a:t>
                      </a:r>
                      <a:r>
                        <a:rPr lang="en-US" sz="14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;</a:t>
                      </a:r>
                      <a:br>
                        <a:rPr lang="en-US" sz="14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</a:br>
                      <a:r>
                        <a:rPr lang="en-US" sz="14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mud flat; delta </a:t>
                      </a:r>
                      <a:endParaRPr lang="en-US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0575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i="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Relief</a:t>
                      </a: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&gt; 90th Percentile </a:t>
                      </a:r>
                      <a:endParaRPr lang="en-US" sz="1400" b="1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&gt; 75th Percentile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Average value 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 25th Percentile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 10th Percentile </a:t>
                      </a:r>
                    </a:p>
                  </a:txBody>
                  <a:tcPr marL="68580" marR="68580" marT="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05752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Natural Habitats </a:t>
                      </a:r>
                      <a:endParaRPr lang="en-US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Coral reef; mangrove; coastal forest </a:t>
                      </a:r>
                      <a:endParaRPr lang="en-US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High dune; marsh </a:t>
                      </a:r>
                      <a:endParaRPr lang="en-US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Low dune </a:t>
                      </a:r>
                      <a:endParaRPr lang="en-US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Seagrass</a:t>
                      </a:r>
                      <a:r>
                        <a:rPr 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; kelp </a:t>
                      </a:r>
                      <a:endParaRPr lang="en-US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No habitat </a:t>
                      </a:r>
                      <a:endParaRPr lang="en-US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55759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Sea Level Change </a:t>
                      </a:r>
                      <a:endParaRPr lang="en-US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Net decrease </a:t>
                      </a:r>
                      <a:endParaRPr lang="en-US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 </a:t>
                      </a:r>
                      <a:endParaRPr lang="en-US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±1 </a:t>
                      </a:r>
                      <a:endParaRPr lang="en-US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 </a:t>
                      </a:r>
                      <a:endParaRPr lang="en-US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Net rise </a:t>
                      </a:r>
                      <a:endParaRPr lang="en-US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35369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Wind Exposure </a:t>
                      </a:r>
                      <a:endParaRPr lang="en-US" sz="1400" b="1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&lt; 10</a:t>
                      </a:r>
                      <a:r>
                        <a:rPr lang="en-US" sz="1400" b="1" baseline="30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th</a:t>
                      </a:r>
                      <a:r>
                        <a:rPr lang="en-US" sz="14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Percentile </a:t>
                      </a:r>
                      <a:endParaRPr lang="en-US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&lt; 25</a:t>
                      </a:r>
                      <a:r>
                        <a:rPr lang="en-US" sz="1400" b="1" baseline="30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th</a:t>
                      </a:r>
                      <a:r>
                        <a:rPr lang="en-US" sz="14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Percentile</a:t>
                      </a:r>
                      <a:endParaRPr lang="en-US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Average value </a:t>
                      </a:r>
                      <a:endParaRPr lang="en-US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&gt; 75</a:t>
                      </a:r>
                      <a:r>
                        <a:rPr lang="en-US" sz="1400" b="1" baseline="30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th</a:t>
                      </a:r>
                      <a:r>
                        <a:rPr lang="en-US" sz="14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Percentile</a:t>
                      </a:r>
                      <a:endParaRPr lang="en-US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&gt; 90</a:t>
                      </a:r>
                      <a:r>
                        <a:rPr lang="en-US" sz="1400" b="1" baseline="30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th</a:t>
                      </a:r>
                      <a:r>
                        <a:rPr lang="en-US" sz="14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Percentile </a:t>
                      </a:r>
                      <a:endParaRPr lang="en-US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66047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Wave Exposure</a:t>
                      </a:r>
                      <a:endParaRPr lang="en-US" sz="1400" b="1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&lt; 10</a:t>
                      </a:r>
                      <a:r>
                        <a:rPr lang="en-US" sz="1400" b="1" baseline="30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th</a:t>
                      </a:r>
                      <a:r>
                        <a:rPr lang="en-US" sz="14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Percentile </a:t>
                      </a:r>
                      <a:endParaRPr lang="en-US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&lt; 25</a:t>
                      </a:r>
                      <a:r>
                        <a:rPr lang="en-US" sz="1400" b="1" baseline="30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th</a:t>
                      </a:r>
                      <a:r>
                        <a:rPr lang="en-US" sz="14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Percentile</a:t>
                      </a:r>
                      <a:endParaRPr lang="en-US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Average value </a:t>
                      </a:r>
                      <a:endParaRPr lang="en-US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&gt; 75</a:t>
                      </a:r>
                      <a:r>
                        <a:rPr lang="en-US" sz="1400" b="1" baseline="30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th</a:t>
                      </a:r>
                      <a:r>
                        <a:rPr lang="en-US" sz="14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Percentile</a:t>
                      </a:r>
                      <a:endParaRPr lang="en-US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&gt; 90</a:t>
                      </a:r>
                      <a:r>
                        <a:rPr lang="en-US" sz="1400" b="1" baseline="30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th</a:t>
                      </a:r>
                      <a:r>
                        <a:rPr lang="en-US" sz="14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Percentile </a:t>
                      </a:r>
                      <a:endParaRPr lang="en-US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35369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Surge Potential </a:t>
                      </a:r>
                      <a:endParaRPr lang="en-US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No exposure </a:t>
                      </a:r>
                      <a:endParaRPr lang="en-US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&lt; 25</a:t>
                      </a:r>
                      <a:r>
                        <a:rPr lang="en-US" sz="1400" b="1" baseline="30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th</a:t>
                      </a:r>
                      <a:r>
                        <a:rPr lang="en-US" sz="14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Percentile</a:t>
                      </a:r>
                      <a:endParaRPr lang="en-US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Average value </a:t>
                      </a:r>
                      <a:endParaRPr lang="en-US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&gt; 75</a:t>
                      </a:r>
                      <a:r>
                        <a:rPr lang="en-US" sz="1400" b="1" baseline="30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th</a:t>
                      </a:r>
                      <a:r>
                        <a:rPr lang="en-US" sz="14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Percentile</a:t>
                      </a:r>
                      <a:endParaRPr lang="en-US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&gt; 90</a:t>
                      </a:r>
                      <a:r>
                        <a:rPr lang="en-US" sz="1400" b="1" baseline="30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th</a:t>
                      </a:r>
                      <a:r>
                        <a:rPr lang="en-US" sz="14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Percentile </a:t>
                      </a:r>
                      <a:endParaRPr lang="en-US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148708" y="2609128"/>
            <a:ext cx="8792092" cy="642072"/>
          </a:xfrm>
          <a:prstGeom prst="rect">
            <a:avLst/>
          </a:prstGeom>
          <a:noFill/>
          <a:ln w="38100">
            <a:solidFill>
              <a:srgbClr val="18850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64086" y="6399894"/>
            <a:ext cx="2133600" cy="365125"/>
          </a:xfrm>
        </p:spPr>
        <p:txBody>
          <a:bodyPr/>
          <a:lstStyle/>
          <a:p>
            <a:fld id="{4C6C3735-71CF-486D-88CB-9585C7023AE0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15" name="Picture 14" descr="WDjubin_EarthRehab.JP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020099" y="4773346"/>
            <a:ext cx="3096755" cy="205739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Picture 16" descr="dogoodclub_org.jp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4181" y="4780489"/>
            <a:ext cx="2733675" cy="205025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7798" y="4765059"/>
            <a:ext cx="2754194" cy="2065645"/>
          </a:xfrm>
          <a:prstGeom prst="rect">
            <a:avLst/>
          </a:prstGeom>
        </p:spPr>
      </p:pic>
      <p:sp>
        <p:nvSpPr>
          <p:cNvPr id="20" name="Title 1"/>
          <p:cNvSpPr txBox="1">
            <a:spLocks/>
          </p:cNvSpPr>
          <p:nvPr/>
        </p:nvSpPr>
        <p:spPr>
          <a:xfrm>
            <a:off x="0" y="10817"/>
            <a:ext cx="9144000" cy="831273"/>
          </a:xfrm>
          <a:prstGeom prst="round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>
              <a:defRPr sz="4400" b="1" i="1">
                <a:solidFill>
                  <a:schemeClr val="accent6">
                    <a:lumMod val="75000"/>
                  </a:schemeClr>
                </a:solidFill>
              </a:defRPr>
            </a:lvl1pPr>
          </a:lstStyle>
          <a:p>
            <a:r>
              <a:rPr lang="en-US" dirty="0" smtClean="0"/>
              <a:t>Living Things! </a:t>
            </a:r>
            <a:r>
              <a:rPr lang="en-US" sz="3200" dirty="0" smtClean="0"/>
              <a:t>(mostly)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198524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2131457"/>
              </p:ext>
            </p:extLst>
          </p:nvPr>
        </p:nvGraphicFramePr>
        <p:xfrm>
          <a:off x="45247" y="890803"/>
          <a:ext cx="8984453" cy="3650308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715571"/>
                <a:gridCol w="1484831"/>
                <a:gridCol w="1335061"/>
                <a:gridCol w="1459917"/>
                <a:gridCol w="1465422"/>
                <a:gridCol w="1523651"/>
              </a:tblGrid>
              <a:tr h="308837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/>
                        <a:t> </a:t>
                      </a:r>
                      <a:r>
                        <a:rPr lang="en-US" sz="1600" dirty="0" smtClean="0"/>
                        <a:t>Rank</a:t>
                      </a:r>
                      <a:endParaRPr lang="en-US" sz="1600" dirty="0">
                        <a:latin typeface="Times New Roman"/>
                        <a:ea typeface="Times New Roman"/>
                      </a:endParaRPr>
                    </a:p>
                  </a:txBody>
                  <a:tcPr marL="55498" marR="55498" marT="0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/>
                        <a:t>Very Low </a:t>
                      </a:r>
                      <a:endParaRPr lang="en-US" sz="1600" dirty="0">
                        <a:latin typeface="Times New Roman"/>
                        <a:ea typeface="Times New Roman"/>
                      </a:endParaRPr>
                    </a:p>
                  </a:txBody>
                  <a:tcPr marL="55498" marR="55498" marT="0" marB="0" anchor="b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/>
                        <a:t>Low</a:t>
                      </a:r>
                      <a:endParaRPr lang="en-US" sz="1600" dirty="0">
                        <a:latin typeface="Times New Roman"/>
                        <a:ea typeface="Times New Roman"/>
                      </a:endParaRPr>
                    </a:p>
                  </a:txBody>
                  <a:tcPr marL="55498" marR="55498" marT="0" marB="0" anchor="b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/>
                        <a:t>Moderate</a:t>
                      </a:r>
                      <a:endParaRPr lang="en-US" sz="1600" dirty="0">
                        <a:latin typeface="Times New Roman"/>
                        <a:ea typeface="Times New Roman"/>
                      </a:endParaRPr>
                    </a:p>
                  </a:txBody>
                  <a:tcPr marL="55498" marR="55498" marT="0" marB="0" anchor="b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/>
                        <a:t>High</a:t>
                      </a:r>
                      <a:endParaRPr lang="en-US" sz="1600" dirty="0">
                        <a:latin typeface="Times New Roman"/>
                        <a:ea typeface="Times New Roman"/>
                      </a:endParaRPr>
                    </a:p>
                  </a:txBody>
                  <a:tcPr marL="55498" marR="55498" marT="0" marB="0" anchor="b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/>
                        <a:t>Very High</a:t>
                      </a:r>
                      <a:endParaRPr lang="en-US" sz="1600" dirty="0">
                        <a:latin typeface="Times New Roman"/>
                        <a:ea typeface="Times New Roman"/>
                      </a:endParaRPr>
                    </a:p>
                  </a:txBody>
                  <a:tcPr marL="55498" marR="55498" marT="0" marB="0" anchor="b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236240"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1200" dirty="0" smtClean="0"/>
                        <a:t>Variable</a:t>
                      </a:r>
                      <a:r>
                        <a:rPr lang="en-US" sz="1600" b="1" dirty="0"/>
                        <a:t> </a:t>
                      </a:r>
                      <a:endParaRPr lang="en-US" sz="1600" b="1" dirty="0">
                        <a:latin typeface="Times New Roman"/>
                        <a:ea typeface="Times New Roman"/>
                      </a:endParaRPr>
                    </a:p>
                  </a:txBody>
                  <a:tcPr marL="55498" marR="55498" marT="0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1200" dirty="0"/>
                        <a:t>1</a:t>
                      </a:r>
                      <a:endParaRPr lang="en-US" sz="16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5498" marR="55498" marT="0" marB="0" anchor="b"/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1200" dirty="0"/>
                        <a:t>2</a:t>
                      </a:r>
                      <a:endParaRPr lang="en-US" sz="16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5498" marR="55498" marT="0" marB="0" anchor="b"/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1200" dirty="0"/>
                        <a:t>3</a:t>
                      </a:r>
                      <a:endParaRPr lang="en-US" sz="16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5498" marR="55498" marT="0" marB="0" anchor="b"/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1200" dirty="0"/>
                        <a:t>4</a:t>
                      </a:r>
                      <a:endParaRPr lang="en-US" sz="16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5498" marR="55498" marT="0" marB="0" anchor="b"/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1200" dirty="0"/>
                        <a:t>5</a:t>
                      </a:r>
                      <a:endParaRPr lang="en-US" sz="16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5498" marR="55498" marT="0" marB="0" anchor="b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69988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Geomorphology </a:t>
                      </a:r>
                      <a:endParaRPr lang="en-US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Rocky; high cliffs; fiord; </a:t>
                      </a:r>
                      <a:r>
                        <a:rPr lang="en-US" sz="1400" b="1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fiard</a:t>
                      </a:r>
                      <a:r>
                        <a:rPr 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 </a:t>
                      </a:r>
                      <a:endParaRPr lang="en-US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Medium cliff; indented coast </a:t>
                      </a:r>
                      <a:endParaRPr lang="en-US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Low cliff; glacial drift</a:t>
                      </a:r>
                      <a:r>
                        <a:rPr lang="en-US" sz="14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; </a:t>
                      </a:r>
                      <a:r>
                        <a:rPr 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alluvial plain </a:t>
                      </a:r>
                      <a:endParaRPr lang="en-US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Cobble beach; estuary; </a:t>
                      </a:r>
                      <a:r>
                        <a:rPr lang="en-US" sz="14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/>
                      </a:r>
                      <a:br>
                        <a:rPr lang="en-US" sz="14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</a:br>
                      <a:r>
                        <a:rPr lang="en-US" sz="14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lagoon</a:t>
                      </a:r>
                      <a:r>
                        <a:rPr 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; bluff </a:t>
                      </a:r>
                      <a:endParaRPr lang="en-US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Barrier beach</a:t>
                      </a:r>
                      <a:r>
                        <a:rPr lang="en-US" sz="14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; </a:t>
                      </a:r>
                      <a:br>
                        <a:rPr lang="en-US" sz="14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</a:br>
                      <a:r>
                        <a:rPr lang="en-US" sz="14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sand beach</a:t>
                      </a:r>
                      <a:r>
                        <a:rPr lang="en-US" sz="14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;</a:t>
                      </a:r>
                      <a:br>
                        <a:rPr lang="en-US" sz="14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</a:br>
                      <a:r>
                        <a:rPr lang="en-US" sz="14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mud flat; delta </a:t>
                      </a:r>
                      <a:endParaRPr lang="en-US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0575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i="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Relief</a:t>
                      </a: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&gt; 90th Percentile </a:t>
                      </a:r>
                      <a:endParaRPr lang="en-US" sz="1400" b="1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&gt; 75th Percentile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Average value 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 25th Percentile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 10th Percentile </a:t>
                      </a:r>
                    </a:p>
                  </a:txBody>
                  <a:tcPr marL="68580" marR="68580" marT="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05752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Natural Habitats </a:t>
                      </a:r>
                      <a:endParaRPr lang="en-US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Coral reef; mangrove; coastal forest </a:t>
                      </a:r>
                      <a:endParaRPr lang="en-US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High dune; marsh </a:t>
                      </a:r>
                      <a:endParaRPr lang="en-US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Low dune </a:t>
                      </a:r>
                      <a:endParaRPr lang="en-US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Seagrass</a:t>
                      </a:r>
                      <a:r>
                        <a:rPr 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; kelp </a:t>
                      </a:r>
                      <a:endParaRPr lang="en-US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No habitat </a:t>
                      </a:r>
                      <a:endParaRPr lang="en-US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55759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Sea Level Change </a:t>
                      </a:r>
                      <a:endParaRPr lang="en-US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Net decrease </a:t>
                      </a:r>
                      <a:endParaRPr lang="en-US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 </a:t>
                      </a:r>
                      <a:endParaRPr lang="en-US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±1 </a:t>
                      </a:r>
                      <a:endParaRPr lang="en-US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 </a:t>
                      </a:r>
                      <a:endParaRPr lang="en-US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Net rise </a:t>
                      </a:r>
                      <a:endParaRPr lang="en-US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35369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Wind Exposure </a:t>
                      </a:r>
                      <a:endParaRPr lang="en-US" sz="1400" b="1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&lt; 10</a:t>
                      </a:r>
                      <a:r>
                        <a:rPr lang="en-US" sz="1400" b="1" baseline="30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th</a:t>
                      </a:r>
                      <a:r>
                        <a:rPr lang="en-US" sz="14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Percentile </a:t>
                      </a:r>
                      <a:endParaRPr lang="en-US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&lt; 25</a:t>
                      </a:r>
                      <a:r>
                        <a:rPr lang="en-US" sz="1400" b="1" baseline="30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th</a:t>
                      </a:r>
                      <a:r>
                        <a:rPr lang="en-US" sz="14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Percentile</a:t>
                      </a:r>
                      <a:endParaRPr lang="en-US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Average value </a:t>
                      </a:r>
                      <a:endParaRPr lang="en-US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&gt; 75</a:t>
                      </a:r>
                      <a:r>
                        <a:rPr lang="en-US" sz="1400" b="1" baseline="30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th</a:t>
                      </a:r>
                      <a:r>
                        <a:rPr lang="en-US" sz="14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Percentile</a:t>
                      </a:r>
                      <a:endParaRPr lang="en-US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&gt; 90</a:t>
                      </a:r>
                      <a:r>
                        <a:rPr lang="en-US" sz="1400" b="1" baseline="30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th</a:t>
                      </a:r>
                      <a:r>
                        <a:rPr lang="en-US" sz="14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Percentile </a:t>
                      </a:r>
                      <a:endParaRPr lang="en-US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66047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Wave Exposure</a:t>
                      </a:r>
                      <a:endParaRPr lang="en-US" sz="1400" b="1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&lt; 10</a:t>
                      </a:r>
                      <a:r>
                        <a:rPr lang="en-US" sz="1400" b="1" baseline="30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th</a:t>
                      </a:r>
                      <a:r>
                        <a:rPr lang="en-US" sz="14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Percentile </a:t>
                      </a:r>
                      <a:endParaRPr lang="en-US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&lt; 25</a:t>
                      </a:r>
                      <a:r>
                        <a:rPr lang="en-US" sz="1400" b="1" baseline="30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th</a:t>
                      </a:r>
                      <a:r>
                        <a:rPr lang="en-US" sz="14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Percentile</a:t>
                      </a:r>
                      <a:endParaRPr lang="en-US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Average value </a:t>
                      </a:r>
                      <a:endParaRPr lang="en-US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&gt; 75</a:t>
                      </a:r>
                      <a:r>
                        <a:rPr lang="en-US" sz="1400" b="1" baseline="30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th</a:t>
                      </a:r>
                      <a:r>
                        <a:rPr lang="en-US" sz="14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Percentile</a:t>
                      </a:r>
                      <a:endParaRPr lang="en-US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&gt; 90</a:t>
                      </a:r>
                      <a:r>
                        <a:rPr lang="en-US" sz="1400" b="1" baseline="30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th</a:t>
                      </a:r>
                      <a:r>
                        <a:rPr lang="en-US" sz="14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Percentile </a:t>
                      </a:r>
                      <a:endParaRPr lang="en-US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35369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Surge Potential </a:t>
                      </a:r>
                      <a:endParaRPr lang="en-US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No exposure </a:t>
                      </a:r>
                      <a:endParaRPr lang="en-US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&lt; 25</a:t>
                      </a:r>
                      <a:r>
                        <a:rPr lang="en-US" sz="1400" b="1" baseline="30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th</a:t>
                      </a:r>
                      <a:r>
                        <a:rPr lang="en-US" sz="14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Percentile</a:t>
                      </a:r>
                      <a:endParaRPr lang="en-US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Average value </a:t>
                      </a:r>
                      <a:endParaRPr lang="en-US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&gt; 75</a:t>
                      </a:r>
                      <a:r>
                        <a:rPr lang="en-US" sz="1400" b="1" baseline="30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th</a:t>
                      </a:r>
                      <a:r>
                        <a:rPr lang="en-US" sz="14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Percentile</a:t>
                      </a:r>
                      <a:endParaRPr lang="en-US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&gt; 90</a:t>
                      </a:r>
                      <a:r>
                        <a:rPr lang="en-US" sz="1400" b="1" baseline="30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th</a:t>
                      </a:r>
                      <a:r>
                        <a:rPr lang="en-US" sz="14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Percentile </a:t>
                      </a:r>
                      <a:endParaRPr lang="en-US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173684" y="3294075"/>
            <a:ext cx="8754415" cy="4270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410780"/>
            <a:ext cx="2133600" cy="365125"/>
          </a:xfrm>
        </p:spPr>
        <p:txBody>
          <a:bodyPr/>
          <a:lstStyle/>
          <a:p>
            <a:fld id="{4C6C3735-71CF-486D-88CB-9585C7023AE0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838" y="4883604"/>
            <a:ext cx="2990737" cy="2009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53025" y="4923946"/>
            <a:ext cx="3924300" cy="192180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18" name="Picture 17" descr="1734.jp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45650" y="4924105"/>
            <a:ext cx="1921650" cy="19216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0" name="Title 1"/>
          <p:cNvSpPr txBox="1">
            <a:spLocks/>
          </p:cNvSpPr>
          <p:nvPr/>
        </p:nvSpPr>
        <p:spPr>
          <a:xfrm>
            <a:off x="0" y="10817"/>
            <a:ext cx="9144000" cy="831273"/>
          </a:xfrm>
          <a:prstGeom prst="round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>
              <a:defRPr sz="4400" b="1" i="1">
                <a:solidFill>
                  <a:schemeClr val="accent6">
                    <a:lumMod val="75000"/>
                  </a:schemeClr>
                </a:solidFill>
              </a:defRPr>
            </a:lvl1pPr>
          </a:lstStyle>
          <a:p>
            <a:r>
              <a:rPr lang="en-US" dirty="0" smtClean="0"/>
              <a:t>Lots of Water…AND LAND!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3861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"/>
          <p:cNvGrpSpPr/>
          <p:nvPr/>
        </p:nvGrpSpPr>
        <p:grpSpPr>
          <a:xfrm>
            <a:off x="476250" y="1394707"/>
            <a:ext cx="8191500" cy="4068585"/>
            <a:chOff x="228600" y="782815"/>
            <a:chExt cx="7458891" cy="3455809"/>
          </a:xfrm>
        </p:grpSpPr>
        <p:pic>
          <p:nvPicPr>
            <p:cNvPr id="22530" name="Picture 2"/>
            <p:cNvPicPr>
              <a:picLocks noChangeAspect="1" noChangeArrowheads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600" y="782815"/>
              <a:ext cx="7458891" cy="345580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</p:pic>
        <p:sp>
          <p:nvSpPr>
            <p:cNvPr id="3" name="TextBox 2"/>
            <p:cNvSpPr txBox="1"/>
            <p:nvPr/>
          </p:nvSpPr>
          <p:spPr>
            <a:xfrm>
              <a:off x="355600" y="850900"/>
              <a:ext cx="3463675" cy="22220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dirty="0" smtClean="0"/>
                <a:t>British Columbia. Ministry of Water, Land and Air Protection</a:t>
              </a:r>
              <a:endParaRPr lang="en-US" sz="1100" b="1" dirty="0"/>
            </a:p>
          </p:txBody>
        </p:sp>
      </p:grpSp>
      <p:sp>
        <p:nvSpPr>
          <p:cNvPr id="5" name="Title 1"/>
          <p:cNvSpPr txBox="1">
            <a:spLocks/>
          </p:cNvSpPr>
          <p:nvPr/>
        </p:nvSpPr>
        <p:spPr>
          <a:xfrm>
            <a:off x="0" y="0"/>
            <a:ext cx="9144000" cy="715992"/>
          </a:xfrm>
          <a:prstGeom prst="rect">
            <a:avLst/>
          </a:prstGeom>
          <a:ln>
            <a:noFill/>
          </a:ln>
        </p:spPr>
        <p:txBody>
          <a:bodyPr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1" u="none" strike="noStrike" kern="1200" cap="none" spc="0" normalizeH="0" baseline="0" noProof="0" dirty="0" smtClean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Relative Sea Level</a:t>
            </a:r>
            <a:r>
              <a:rPr kumimoji="0" lang="en-US" sz="4400" b="1" i="1" u="none" strike="noStrike" kern="1200" cap="none" spc="0" normalizeH="0" noProof="0" dirty="0" smtClean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Change</a:t>
            </a:r>
            <a:endParaRPr kumimoji="0" lang="en-US" sz="4400" b="1" i="1" u="none" strike="noStrike" kern="1200" cap="none" spc="0" normalizeH="0" baseline="0" noProof="0" dirty="0">
              <a:ln>
                <a:noFill/>
              </a:ln>
              <a:solidFill>
                <a:schemeClr val="accent6">
                  <a:lumMod val="7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6C3735-71CF-486D-88CB-9585C7023AE0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902327" y="5868540"/>
            <a:ext cx="7668467" cy="646986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Need to take </a:t>
            </a:r>
            <a:r>
              <a:rPr lang="en-US" sz="3200" dirty="0" smtClean="0">
                <a:solidFill>
                  <a:schemeClr val="accent6">
                    <a:lumMod val="75000"/>
                  </a:schemeClr>
                </a:solidFill>
              </a:rPr>
              <a:t>land movement </a:t>
            </a:r>
            <a:r>
              <a:rPr lang="en-US" sz="3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into account!</a:t>
            </a:r>
            <a:endParaRPr lang="en-US" sz="3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2163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 txBox="1">
            <a:spLocks/>
          </p:cNvSpPr>
          <p:nvPr/>
        </p:nvSpPr>
        <p:spPr>
          <a:xfrm>
            <a:off x="0" y="10817"/>
            <a:ext cx="9144000" cy="831273"/>
          </a:xfrm>
          <a:prstGeom prst="round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>
              <a:defRPr sz="4400" b="1" i="1">
                <a:solidFill>
                  <a:schemeClr val="accent6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Coastal </a:t>
            </a:r>
            <a:r>
              <a:rPr lang="en-US" u="sng" dirty="0"/>
              <a:t>Exposure</a:t>
            </a:r>
            <a:r>
              <a:rPr lang="en-US" dirty="0"/>
              <a:t> </a:t>
            </a:r>
            <a:r>
              <a:rPr lang="en-US" dirty="0" smtClean="0"/>
              <a:t>Index?</a:t>
            </a:r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4405935" y="4886325"/>
            <a:ext cx="3991752" cy="1862817"/>
            <a:chOff x="3186703" y="4886325"/>
            <a:chExt cx="3991752" cy="1862817"/>
          </a:xfrm>
        </p:grpSpPr>
        <p:pic>
          <p:nvPicPr>
            <p:cNvPr id="14" name="Picture 2"/>
            <p:cNvPicPr>
              <a:picLocks noChangeAspect="1" noChangeArrowheads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86703" y="4886325"/>
              <a:ext cx="3991752" cy="18628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15" name="Straight Arrow Connector 14"/>
            <p:cNvCxnSpPr/>
            <p:nvPr/>
          </p:nvCxnSpPr>
          <p:spPr>
            <a:xfrm rot="10800000">
              <a:off x="4572000" y="5320403"/>
              <a:ext cx="1714500" cy="952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4961164" y="4948927"/>
              <a:ext cx="1085850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b="1" dirty="0" smtClean="0"/>
                <a:t>Wind</a:t>
              </a:r>
              <a:endParaRPr lang="en-US" sz="2400" b="1" dirty="0"/>
            </a:p>
          </p:txBody>
        </p:sp>
      </p:grpSp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70158" y="4886325"/>
            <a:ext cx="3099127" cy="18764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graphicFrame>
        <p:nvGraphicFramePr>
          <p:cNvPr id="20" name="Table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6881070"/>
              </p:ext>
            </p:extLst>
          </p:nvPr>
        </p:nvGraphicFramePr>
        <p:xfrm>
          <a:off x="45247" y="890803"/>
          <a:ext cx="8984453" cy="3650308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715571"/>
                <a:gridCol w="1484831"/>
                <a:gridCol w="1335061"/>
                <a:gridCol w="1459917"/>
                <a:gridCol w="1465422"/>
                <a:gridCol w="1523651"/>
              </a:tblGrid>
              <a:tr h="308837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/>
                        <a:t> </a:t>
                      </a:r>
                      <a:r>
                        <a:rPr lang="en-US" sz="1600" dirty="0" smtClean="0"/>
                        <a:t>Rank</a:t>
                      </a:r>
                      <a:endParaRPr lang="en-US" sz="1600" dirty="0">
                        <a:latin typeface="Times New Roman"/>
                        <a:ea typeface="Times New Roman"/>
                      </a:endParaRPr>
                    </a:p>
                  </a:txBody>
                  <a:tcPr marL="55498" marR="55498" marT="0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/>
                        <a:t>Very Low </a:t>
                      </a:r>
                      <a:endParaRPr lang="en-US" sz="1600" dirty="0">
                        <a:latin typeface="Times New Roman"/>
                        <a:ea typeface="Times New Roman"/>
                      </a:endParaRPr>
                    </a:p>
                  </a:txBody>
                  <a:tcPr marL="55498" marR="55498" marT="0" marB="0" anchor="b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/>
                        <a:t>Low</a:t>
                      </a:r>
                      <a:endParaRPr lang="en-US" sz="1600" dirty="0">
                        <a:latin typeface="Times New Roman"/>
                        <a:ea typeface="Times New Roman"/>
                      </a:endParaRPr>
                    </a:p>
                  </a:txBody>
                  <a:tcPr marL="55498" marR="55498" marT="0" marB="0" anchor="b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/>
                        <a:t>Moderate</a:t>
                      </a:r>
                      <a:endParaRPr lang="en-US" sz="1600" dirty="0">
                        <a:latin typeface="Times New Roman"/>
                        <a:ea typeface="Times New Roman"/>
                      </a:endParaRPr>
                    </a:p>
                  </a:txBody>
                  <a:tcPr marL="55498" marR="55498" marT="0" marB="0" anchor="b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/>
                        <a:t>High</a:t>
                      </a:r>
                      <a:endParaRPr lang="en-US" sz="1600" dirty="0">
                        <a:latin typeface="Times New Roman"/>
                        <a:ea typeface="Times New Roman"/>
                      </a:endParaRPr>
                    </a:p>
                  </a:txBody>
                  <a:tcPr marL="55498" marR="55498" marT="0" marB="0" anchor="b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/>
                        <a:t>Very High</a:t>
                      </a:r>
                      <a:endParaRPr lang="en-US" sz="1600" dirty="0">
                        <a:latin typeface="Times New Roman"/>
                        <a:ea typeface="Times New Roman"/>
                      </a:endParaRPr>
                    </a:p>
                  </a:txBody>
                  <a:tcPr marL="55498" marR="55498" marT="0" marB="0" anchor="b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236240"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1200" dirty="0" smtClean="0"/>
                        <a:t>Variable</a:t>
                      </a:r>
                      <a:r>
                        <a:rPr lang="en-US" sz="1600" b="1" dirty="0"/>
                        <a:t> </a:t>
                      </a:r>
                      <a:endParaRPr lang="en-US" sz="1600" b="1" dirty="0">
                        <a:latin typeface="Times New Roman"/>
                        <a:ea typeface="Times New Roman"/>
                      </a:endParaRPr>
                    </a:p>
                  </a:txBody>
                  <a:tcPr marL="55498" marR="55498" marT="0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1200" dirty="0"/>
                        <a:t>1</a:t>
                      </a:r>
                      <a:endParaRPr lang="en-US" sz="16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5498" marR="55498" marT="0" marB="0" anchor="b"/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1200" dirty="0"/>
                        <a:t>2</a:t>
                      </a:r>
                      <a:endParaRPr lang="en-US" sz="16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5498" marR="55498" marT="0" marB="0" anchor="b"/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1200" dirty="0"/>
                        <a:t>3</a:t>
                      </a:r>
                      <a:endParaRPr lang="en-US" sz="16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5498" marR="55498" marT="0" marB="0" anchor="b"/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1200" dirty="0"/>
                        <a:t>4</a:t>
                      </a:r>
                      <a:endParaRPr lang="en-US" sz="16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5498" marR="55498" marT="0" marB="0" anchor="b"/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1200" dirty="0"/>
                        <a:t>5</a:t>
                      </a:r>
                      <a:endParaRPr lang="en-US" sz="16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5498" marR="55498" marT="0" marB="0" anchor="b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69988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Geomorphology </a:t>
                      </a:r>
                      <a:endParaRPr lang="en-US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Rocky; high cliffs; fiord; </a:t>
                      </a:r>
                      <a:r>
                        <a:rPr lang="en-US" sz="1400" b="1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fiard</a:t>
                      </a:r>
                      <a:r>
                        <a:rPr 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 </a:t>
                      </a:r>
                      <a:endParaRPr lang="en-US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Medium cliff; indented coast </a:t>
                      </a:r>
                      <a:endParaRPr lang="en-US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Low cliff; glacial drift</a:t>
                      </a:r>
                      <a:r>
                        <a:rPr lang="en-US" sz="14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; </a:t>
                      </a:r>
                      <a:r>
                        <a:rPr 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alluvial plain </a:t>
                      </a:r>
                      <a:endParaRPr lang="en-US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Cobble beach; estuary; </a:t>
                      </a:r>
                      <a:r>
                        <a:rPr lang="en-US" sz="14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/>
                      </a:r>
                      <a:br>
                        <a:rPr lang="en-US" sz="14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</a:br>
                      <a:r>
                        <a:rPr lang="en-US" sz="14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lagoon</a:t>
                      </a:r>
                      <a:r>
                        <a:rPr 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; bluff </a:t>
                      </a:r>
                      <a:endParaRPr lang="en-US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Barrier beach</a:t>
                      </a:r>
                      <a:r>
                        <a:rPr lang="en-US" sz="14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; </a:t>
                      </a:r>
                      <a:br>
                        <a:rPr lang="en-US" sz="14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</a:br>
                      <a:r>
                        <a:rPr lang="en-US" sz="14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sand beach</a:t>
                      </a:r>
                      <a:r>
                        <a:rPr lang="en-US" sz="14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;</a:t>
                      </a:r>
                      <a:br>
                        <a:rPr lang="en-US" sz="14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</a:br>
                      <a:r>
                        <a:rPr lang="en-US" sz="14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mud flat; delta </a:t>
                      </a:r>
                      <a:endParaRPr lang="en-US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0575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i="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Relief</a:t>
                      </a: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&gt; 90th Percentile </a:t>
                      </a:r>
                      <a:endParaRPr lang="en-US" sz="1400" b="1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&gt; 75th Percentile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Average value 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 25th Percentile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 10th Percentile </a:t>
                      </a:r>
                    </a:p>
                  </a:txBody>
                  <a:tcPr marL="68580" marR="68580" marT="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05752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Natural Habitats </a:t>
                      </a:r>
                      <a:endParaRPr lang="en-US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Coral reef; mangrove; coastal forest </a:t>
                      </a:r>
                      <a:endParaRPr lang="en-US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High dune; marsh </a:t>
                      </a:r>
                      <a:endParaRPr lang="en-US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Low dune </a:t>
                      </a:r>
                      <a:endParaRPr lang="en-US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Seagrass</a:t>
                      </a:r>
                      <a:r>
                        <a:rPr 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; kelp </a:t>
                      </a:r>
                      <a:endParaRPr lang="en-US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No habitat </a:t>
                      </a:r>
                      <a:endParaRPr lang="en-US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55759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Sea Level Change </a:t>
                      </a:r>
                      <a:endParaRPr lang="en-US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Net decrease </a:t>
                      </a:r>
                      <a:endParaRPr lang="en-US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 </a:t>
                      </a:r>
                      <a:endParaRPr lang="en-US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±1 </a:t>
                      </a:r>
                      <a:endParaRPr lang="en-US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 </a:t>
                      </a:r>
                      <a:endParaRPr lang="en-US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Net rise </a:t>
                      </a:r>
                      <a:endParaRPr lang="en-US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35369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Wind Exposure </a:t>
                      </a:r>
                      <a:endParaRPr lang="en-US" sz="1400" b="1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&lt; 10</a:t>
                      </a:r>
                      <a:r>
                        <a:rPr lang="en-US" sz="1400" b="1" baseline="30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th</a:t>
                      </a:r>
                      <a:r>
                        <a:rPr lang="en-US" sz="14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Percentile </a:t>
                      </a:r>
                      <a:endParaRPr lang="en-US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&lt; 25</a:t>
                      </a:r>
                      <a:r>
                        <a:rPr lang="en-US" sz="1400" b="1" baseline="30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th</a:t>
                      </a:r>
                      <a:r>
                        <a:rPr lang="en-US" sz="14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Percentile</a:t>
                      </a:r>
                      <a:endParaRPr lang="en-US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Average value </a:t>
                      </a:r>
                      <a:endParaRPr lang="en-US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&gt; 75</a:t>
                      </a:r>
                      <a:r>
                        <a:rPr lang="en-US" sz="1400" b="1" baseline="30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th</a:t>
                      </a:r>
                      <a:r>
                        <a:rPr lang="en-US" sz="14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Percentile</a:t>
                      </a:r>
                      <a:endParaRPr lang="en-US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&gt; 90</a:t>
                      </a:r>
                      <a:r>
                        <a:rPr lang="en-US" sz="1400" b="1" baseline="30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th</a:t>
                      </a:r>
                      <a:r>
                        <a:rPr lang="en-US" sz="14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Percentile </a:t>
                      </a:r>
                      <a:endParaRPr lang="en-US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66047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Wave Exposure</a:t>
                      </a:r>
                      <a:endParaRPr lang="en-US" sz="1400" b="1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&lt; 10</a:t>
                      </a:r>
                      <a:r>
                        <a:rPr lang="en-US" sz="1400" b="1" baseline="30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th</a:t>
                      </a:r>
                      <a:r>
                        <a:rPr lang="en-US" sz="14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Percentile </a:t>
                      </a:r>
                      <a:endParaRPr lang="en-US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&lt; 25</a:t>
                      </a:r>
                      <a:r>
                        <a:rPr lang="en-US" sz="1400" b="1" baseline="30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th</a:t>
                      </a:r>
                      <a:r>
                        <a:rPr lang="en-US" sz="14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Percentile</a:t>
                      </a:r>
                      <a:endParaRPr lang="en-US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Average value </a:t>
                      </a:r>
                      <a:endParaRPr lang="en-US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&gt; 75</a:t>
                      </a:r>
                      <a:r>
                        <a:rPr lang="en-US" sz="1400" b="1" baseline="30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th</a:t>
                      </a:r>
                      <a:r>
                        <a:rPr lang="en-US" sz="14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Percentile</a:t>
                      </a:r>
                      <a:endParaRPr lang="en-US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&gt; 90</a:t>
                      </a:r>
                      <a:r>
                        <a:rPr lang="en-US" sz="1400" b="1" baseline="30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th</a:t>
                      </a:r>
                      <a:r>
                        <a:rPr lang="en-US" sz="14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Percentile </a:t>
                      </a:r>
                      <a:endParaRPr lang="en-US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35369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Surge Potential </a:t>
                      </a:r>
                      <a:endParaRPr lang="en-US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No exposure </a:t>
                      </a:r>
                      <a:endParaRPr lang="en-US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&lt; 25</a:t>
                      </a:r>
                      <a:r>
                        <a:rPr lang="en-US" sz="1400" b="1" baseline="30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th</a:t>
                      </a:r>
                      <a:r>
                        <a:rPr lang="en-US" sz="14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Percentile</a:t>
                      </a:r>
                      <a:endParaRPr lang="en-US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Average value </a:t>
                      </a:r>
                      <a:endParaRPr lang="en-US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&gt; 75</a:t>
                      </a:r>
                      <a:r>
                        <a:rPr lang="en-US" sz="1400" b="1" baseline="30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th</a:t>
                      </a:r>
                      <a:r>
                        <a:rPr lang="en-US" sz="14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Percentile</a:t>
                      </a:r>
                      <a:endParaRPr lang="en-US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&gt; 90</a:t>
                      </a:r>
                      <a:r>
                        <a:rPr lang="en-US" sz="1400" b="1" baseline="30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th</a:t>
                      </a:r>
                      <a:r>
                        <a:rPr lang="en-US" sz="14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Percentile </a:t>
                      </a:r>
                      <a:endParaRPr lang="en-US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</a:tbl>
          </a:graphicData>
        </a:graphic>
      </p:graphicFrame>
      <p:sp>
        <p:nvSpPr>
          <p:cNvPr id="21" name="Rectangle 20"/>
          <p:cNvSpPr/>
          <p:nvPr/>
        </p:nvSpPr>
        <p:spPr>
          <a:xfrm>
            <a:off x="173683" y="3721100"/>
            <a:ext cx="8754415" cy="609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182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80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96289" y="964619"/>
            <a:ext cx="7151424" cy="58206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ounded Rectangle 2"/>
          <p:cNvSpPr/>
          <p:nvPr/>
        </p:nvSpPr>
        <p:spPr>
          <a:xfrm>
            <a:off x="0" y="0"/>
            <a:ext cx="8898340" cy="846161"/>
          </a:xfrm>
          <a:prstGeom prst="round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 i="1" dirty="0" smtClean="0">
                <a:solidFill>
                  <a:schemeClr val="accent6">
                    <a:lumMod val="75000"/>
                  </a:schemeClr>
                </a:solidFill>
              </a:rPr>
              <a:t>Wind Exposure</a:t>
            </a:r>
            <a:endParaRPr lang="en-US" sz="4400" b="1" i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7" name="Picture 6" descr="windrose.pn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7222" t="9898" r="26250" b="15517"/>
          <a:stretch>
            <a:fillRect/>
          </a:stretch>
        </p:blipFill>
        <p:spPr>
          <a:xfrm>
            <a:off x="216386" y="4127808"/>
            <a:ext cx="3048783" cy="2657447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9" name="Straight Arrow Connector 8"/>
          <p:cNvCxnSpPr/>
          <p:nvPr/>
        </p:nvCxnSpPr>
        <p:spPr>
          <a:xfrm>
            <a:off x="4462498" y="2110853"/>
            <a:ext cx="448319" cy="1014487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270076" y="2157884"/>
            <a:ext cx="30192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 smtClean="0"/>
              <a:t>U</a:t>
            </a:r>
            <a:endParaRPr lang="en-US" sz="2200" b="1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06616587"/>
              </p:ext>
            </p:extLst>
          </p:nvPr>
        </p:nvGraphicFramePr>
        <p:xfrm>
          <a:off x="5508103" y="4703262"/>
          <a:ext cx="3308350" cy="1506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823" name="Equation" r:id="rId5" imgW="1422400" imgH="647700" progId="Equation.3">
                  <p:embed/>
                </p:oleObj>
              </mc:Choice>
              <mc:Fallback>
                <p:oleObj name="Equation" r:id="rId5" imgW="1422400" imgH="6477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08103" y="4703262"/>
                        <a:ext cx="3308350" cy="1506538"/>
                      </a:xfrm>
                      <a:prstGeom prst="rect">
                        <a:avLst/>
                      </a:prstGeom>
                      <a:solidFill>
                        <a:srgbClr val="D9D9D9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23070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60" name="Picture 4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5-Point Star 15"/>
          <p:cNvSpPr/>
          <p:nvPr/>
        </p:nvSpPr>
        <p:spPr>
          <a:xfrm>
            <a:off x="5210683" y="2890386"/>
            <a:ext cx="370390" cy="335666"/>
          </a:xfrm>
          <a:prstGeom prst="star5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 smtClean="0">
              <a:solidFill>
                <a:prstClr val="white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-8246" y="6633673"/>
            <a:ext cx="1215397" cy="246221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en-US" sz="1000" dirty="0" err="1" smtClean="0">
                <a:solidFill>
                  <a:prstClr val="white"/>
                </a:solidFill>
              </a:rPr>
              <a:t>SaveGuanaCayReef</a:t>
            </a:r>
            <a:endParaRPr lang="en-US" sz="1000" b="1" dirty="0">
              <a:solidFill>
                <a:prstClr val="white"/>
              </a:solidFill>
            </a:endParaRPr>
          </a:p>
        </p:txBody>
      </p:sp>
      <p:pic>
        <p:nvPicPr>
          <p:cNvPr id="4" name="Picture 3" descr="FabienCousteau_org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24" name="Group 12"/>
          <p:cNvGrpSpPr/>
          <p:nvPr/>
        </p:nvGrpSpPr>
        <p:grpSpPr>
          <a:xfrm>
            <a:off x="182206" y="4885159"/>
            <a:ext cx="2468938" cy="1637076"/>
            <a:chOff x="-94333" y="-401497"/>
            <a:chExt cx="4440099" cy="2775063"/>
          </a:xfrm>
        </p:grpSpPr>
        <p:pic>
          <p:nvPicPr>
            <p:cNvPr id="25" name="Picture 2"/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94333" y="-401497"/>
              <a:ext cx="4440099" cy="27750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6" name="Rectangle 25"/>
            <p:cNvSpPr/>
            <p:nvPr/>
          </p:nvSpPr>
          <p:spPr>
            <a:xfrm>
              <a:off x="-23583" y="2072925"/>
              <a:ext cx="508473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sz="1000" b="1" i="1" dirty="0" smtClean="0">
                  <a:solidFill>
                    <a:prstClr val="white"/>
                  </a:solidFill>
                </a:rPr>
                <a:t>NOAA</a:t>
              </a:r>
              <a:endParaRPr lang="en-US" sz="1000" b="1" dirty="0">
                <a:solidFill>
                  <a:prstClr val="white"/>
                </a:solidFill>
              </a:endParaRPr>
            </a:p>
          </p:txBody>
        </p:sp>
      </p:grpSp>
      <p:sp>
        <p:nvSpPr>
          <p:cNvPr id="22" name="Rounded Rectangle 21"/>
          <p:cNvSpPr/>
          <p:nvPr/>
        </p:nvSpPr>
        <p:spPr>
          <a:xfrm>
            <a:off x="5586846" y="1582404"/>
            <a:ext cx="2829148" cy="505670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txBody>
          <a:bodyPr wrap="none">
            <a:spAutoFit/>
          </a:bodyPr>
          <a:lstStyle/>
          <a:p>
            <a:pPr algn="ctr">
              <a:lnSpc>
                <a:spcPct val="115000"/>
              </a:lnSpc>
            </a:pPr>
            <a:r>
              <a:rPr lang="en-US" sz="2200" dirty="0">
                <a:solidFill>
                  <a:srgbClr val="F79646">
                    <a:lumMod val="75000"/>
                  </a:srgbClr>
                </a:solidFill>
              </a:rPr>
              <a:t>Geomorphology, Relief</a:t>
            </a:r>
          </a:p>
        </p:txBody>
      </p:sp>
      <p:sp>
        <p:nvSpPr>
          <p:cNvPr id="30" name="Rounded Rectangle 29"/>
          <p:cNvSpPr/>
          <p:nvPr/>
        </p:nvSpPr>
        <p:spPr>
          <a:xfrm>
            <a:off x="6821441" y="4618703"/>
            <a:ext cx="2086890" cy="532912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txBody>
          <a:bodyPr wrap="none">
            <a:spAutoFit/>
          </a:bodyPr>
          <a:lstStyle/>
          <a:p>
            <a:pPr algn="ctr">
              <a:lnSpc>
                <a:spcPct val="115000"/>
              </a:lnSpc>
            </a:pPr>
            <a:r>
              <a:rPr lang="en-US" sz="2200" dirty="0">
                <a:solidFill>
                  <a:srgbClr val="F79646">
                    <a:lumMod val="75000"/>
                  </a:srgbClr>
                </a:solidFill>
              </a:rPr>
              <a:t>Natural Habitats</a:t>
            </a:r>
          </a:p>
        </p:txBody>
      </p:sp>
      <p:sp>
        <p:nvSpPr>
          <p:cNvPr id="31" name="Rounded Rectangle 30"/>
          <p:cNvSpPr/>
          <p:nvPr/>
        </p:nvSpPr>
        <p:spPr>
          <a:xfrm>
            <a:off x="1538762" y="358022"/>
            <a:ext cx="1612299" cy="532912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txBody>
          <a:bodyPr wrap="none">
            <a:spAutoFit/>
          </a:bodyPr>
          <a:lstStyle/>
          <a:p>
            <a:pPr algn="ctr">
              <a:lnSpc>
                <a:spcPct val="115000"/>
              </a:lnSpc>
            </a:pPr>
            <a:r>
              <a:rPr lang="en-US" sz="2200" dirty="0">
                <a:solidFill>
                  <a:srgbClr val="F79646">
                    <a:lumMod val="75000"/>
                  </a:srgbClr>
                </a:solidFill>
              </a:rPr>
              <a:t>Wave, </a:t>
            </a:r>
            <a:r>
              <a:rPr lang="en-US" sz="2200" dirty="0" smtClean="0">
                <a:solidFill>
                  <a:srgbClr val="F79646">
                    <a:lumMod val="75000"/>
                  </a:srgbClr>
                </a:solidFill>
              </a:rPr>
              <a:t>Wind</a:t>
            </a:r>
            <a:endParaRPr lang="en-US" sz="2200" dirty="0">
              <a:solidFill>
                <a:srgbClr val="F79646">
                  <a:lumMod val="75000"/>
                </a:srgbClr>
              </a:solidFill>
            </a:endParaRPr>
          </a:p>
        </p:txBody>
      </p:sp>
      <p:sp>
        <p:nvSpPr>
          <p:cNvPr id="32" name="Rounded Rectangle 31"/>
          <p:cNvSpPr/>
          <p:nvPr/>
        </p:nvSpPr>
        <p:spPr>
          <a:xfrm>
            <a:off x="357950" y="2382729"/>
            <a:ext cx="1632357" cy="507657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txBody>
          <a:bodyPr wrap="none">
            <a:spAutoFit/>
          </a:bodyPr>
          <a:lstStyle/>
          <a:p>
            <a:pPr algn="ctr">
              <a:lnSpc>
                <a:spcPct val="115000"/>
              </a:lnSpc>
            </a:pPr>
            <a:r>
              <a:rPr lang="en-US" sz="2200" dirty="0" smtClean="0">
                <a:solidFill>
                  <a:srgbClr val="F79646">
                    <a:lumMod val="75000"/>
                  </a:srgbClr>
                </a:solidFill>
              </a:rPr>
              <a:t>Storm Surge</a:t>
            </a:r>
            <a:endParaRPr lang="en-US" sz="2200" dirty="0">
              <a:solidFill>
                <a:srgbClr val="F79646">
                  <a:lumMod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0189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30" grpId="0" animBg="1"/>
      <p:bldP spid="31" grpId="0" animBg="1"/>
      <p:bldP spid="3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0" y="0"/>
            <a:ext cx="8898340" cy="846161"/>
          </a:xfrm>
          <a:prstGeom prst="round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 i="1" dirty="0" smtClean="0">
                <a:solidFill>
                  <a:schemeClr val="accent6">
                    <a:lumMod val="75000"/>
                  </a:schemeClr>
                </a:solidFill>
              </a:rPr>
              <a:t>Wave Exposure</a:t>
            </a:r>
            <a:endParaRPr lang="en-US" sz="4400" b="1" i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77826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30096" y="846161"/>
            <a:ext cx="7235324" cy="54283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266791" y="5325529"/>
            <a:ext cx="8419350" cy="1464231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6">
                    <a:lumMod val="75000"/>
                  </a:schemeClr>
                </a:solidFill>
              </a:rPr>
              <a:t>Exposed</a:t>
            </a:r>
            <a:r>
              <a:rPr lang="en-US" sz="3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shorelines: ocean waves</a:t>
            </a:r>
          </a:p>
          <a:p>
            <a:pPr algn="ctr"/>
            <a:endParaRPr lang="en-US" sz="16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en-US" sz="3200" dirty="0" smtClean="0">
                <a:solidFill>
                  <a:schemeClr val="accent6">
                    <a:lumMod val="75000"/>
                  </a:schemeClr>
                </a:solidFill>
              </a:rPr>
              <a:t>Sheltered</a:t>
            </a:r>
            <a:r>
              <a:rPr lang="en-US" sz="3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shorelines: locally-generated waves</a:t>
            </a:r>
            <a:endParaRPr lang="en-US" sz="3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4" name="Straight Arrow Connector 3"/>
          <p:cNvCxnSpPr/>
          <p:nvPr/>
        </p:nvCxnSpPr>
        <p:spPr>
          <a:xfrm flipH="1">
            <a:off x="4039736" y="2142144"/>
            <a:ext cx="68239" cy="601056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4109924" y="2188892"/>
            <a:ext cx="27295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U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3260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 txBox="1">
            <a:spLocks/>
          </p:cNvSpPr>
          <p:nvPr/>
        </p:nvSpPr>
        <p:spPr>
          <a:xfrm>
            <a:off x="0" y="10817"/>
            <a:ext cx="9144000" cy="831273"/>
          </a:xfrm>
          <a:prstGeom prst="round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>
              <a:defRPr sz="4400" b="1" i="1">
                <a:solidFill>
                  <a:schemeClr val="accent6">
                    <a:lumMod val="75000"/>
                  </a:schemeClr>
                </a:solidFill>
              </a:defRPr>
            </a:lvl1pPr>
          </a:lstStyle>
          <a:p>
            <a:r>
              <a:rPr lang="en-US" dirty="0" smtClean="0"/>
              <a:t>Flooding!</a:t>
            </a:r>
            <a:endParaRPr lang="en-US" dirty="0"/>
          </a:p>
        </p:txBody>
      </p:sp>
      <p:pic>
        <p:nvPicPr>
          <p:cNvPr id="11" name="Picture 10" descr="Surge_SteepSlope.gi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77468" y="4791075"/>
            <a:ext cx="4252232" cy="19843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 descr="Surge_GentleSlope.gif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8075" y="4781551"/>
            <a:ext cx="4286250" cy="2000250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6881070"/>
              </p:ext>
            </p:extLst>
          </p:nvPr>
        </p:nvGraphicFramePr>
        <p:xfrm>
          <a:off x="45247" y="890803"/>
          <a:ext cx="8984453" cy="3650308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715571"/>
                <a:gridCol w="1484831"/>
                <a:gridCol w="1335061"/>
                <a:gridCol w="1459917"/>
                <a:gridCol w="1465422"/>
                <a:gridCol w="1523651"/>
              </a:tblGrid>
              <a:tr h="308837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/>
                        <a:t> </a:t>
                      </a:r>
                      <a:r>
                        <a:rPr lang="en-US" sz="1600" dirty="0" smtClean="0"/>
                        <a:t>Rank</a:t>
                      </a:r>
                      <a:endParaRPr lang="en-US" sz="1600" dirty="0">
                        <a:latin typeface="Times New Roman"/>
                        <a:ea typeface="Times New Roman"/>
                      </a:endParaRPr>
                    </a:p>
                  </a:txBody>
                  <a:tcPr marL="55498" marR="55498" marT="0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/>
                        <a:t>Very Low </a:t>
                      </a:r>
                      <a:endParaRPr lang="en-US" sz="1600" dirty="0">
                        <a:latin typeface="Times New Roman"/>
                        <a:ea typeface="Times New Roman"/>
                      </a:endParaRPr>
                    </a:p>
                  </a:txBody>
                  <a:tcPr marL="55498" marR="55498" marT="0" marB="0" anchor="b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/>
                        <a:t>Low</a:t>
                      </a:r>
                      <a:endParaRPr lang="en-US" sz="1600" dirty="0">
                        <a:latin typeface="Times New Roman"/>
                        <a:ea typeface="Times New Roman"/>
                      </a:endParaRPr>
                    </a:p>
                  </a:txBody>
                  <a:tcPr marL="55498" marR="55498" marT="0" marB="0" anchor="b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/>
                        <a:t>Moderate</a:t>
                      </a:r>
                      <a:endParaRPr lang="en-US" sz="1600" dirty="0">
                        <a:latin typeface="Times New Roman"/>
                        <a:ea typeface="Times New Roman"/>
                      </a:endParaRPr>
                    </a:p>
                  </a:txBody>
                  <a:tcPr marL="55498" marR="55498" marT="0" marB="0" anchor="b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/>
                        <a:t>High</a:t>
                      </a:r>
                      <a:endParaRPr lang="en-US" sz="1600" dirty="0">
                        <a:latin typeface="Times New Roman"/>
                        <a:ea typeface="Times New Roman"/>
                      </a:endParaRPr>
                    </a:p>
                  </a:txBody>
                  <a:tcPr marL="55498" marR="55498" marT="0" marB="0" anchor="b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/>
                        <a:t>Very High</a:t>
                      </a:r>
                      <a:endParaRPr lang="en-US" sz="1600" dirty="0">
                        <a:latin typeface="Times New Roman"/>
                        <a:ea typeface="Times New Roman"/>
                      </a:endParaRPr>
                    </a:p>
                  </a:txBody>
                  <a:tcPr marL="55498" marR="55498" marT="0" marB="0" anchor="b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236240"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1200" dirty="0" smtClean="0"/>
                        <a:t>Variable</a:t>
                      </a:r>
                      <a:r>
                        <a:rPr lang="en-US" sz="1600" b="1" dirty="0"/>
                        <a:t> </a:t>
                      </a:r>
                      <a:endParaRPr lang="en-US" sz="1600" b="1" dirty="0">
                        <a:latin typeface="Times New Roman"/>
                        <a:ea typeface="Times New Roman"/>
                      </a:endParaRPr>
                    </a:p>
                  </a:txBody>
                  <a:tcPr marL="55498" marR="55498" marT="0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1200" dirty="0"/>
                        <a:t>1</a:t>
                      </a:r>
                      <a:endParaRPr lang="en-US" sz="16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5498" marR="55498" marT="0" marB="0" anchor="b"/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1200" dirty="0"/>
                        <a:t>2</a:t>
                      </a:r>
                      <a:endParaRPr lang="en-US" sz="16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5498" marR="55498" marT="0" marB="0" anchor="b"/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1200" dirty="0"/>
                        <a:t>3</a:t>
                      </a:r>
                      <a:endParaRPr lang="en-US" sz="16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5498" marR="55498" marT="0" marB="0" anchor="b"/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1200" dirty="0"/>
                        <a:t>4</a:t>
                      </a:r>
                      <a:endParaRPr lang="en-US" sz="16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5498" marR="55498" marT="0" marB="0" anchor="b"/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1200" dirty="0"/>
                        <a:t>5</a:t>
                      </a:r>
                      <a:endParaRPr lang="en-US" sz="16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5498" marR="55498" marT="0" marB="0" anchor="b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69988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Geomorphology </a:t>
                      </a:r>
                      <a:endParaRPr lang="en-US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Rocky; high cliffs; fiord; </a:t>
                      </a:r>
                      <a:r>
                        <a:rPr lang="en-US" sz="1400" b="1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fiard</a:t>
                      </a:r>
                      <a:r>
                        <a:rPr 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 </a:t>
                      </a:r>
                      <a:endParaRPr lang="en-US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Medium cliff; indented coast </a:t>
                      </a:r>
                      <a:endParaRPr lang="en-US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Low cliff; glacial drift</a:t>
                      </a:r>
                      <a:r>
                        <a:rPr lang="en-US" sz="14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; </a:t>
                      </a:r>
                      <a:r>
                        <a:rPr 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alluvial plain </a:t>
                      </a:r>
                      <a:endParaRPr lang="en-US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Cobble beach; estuary; </a:t>
                      </a:r>
                      <a:r>
                        <a:rPr lang="en-US" sz="14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/>
                      </a:r>
                      <a:br>
                        <a:rPr lang="en-US" sz="14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</a:br>
                      <a:r>
                        <a:rPr lang="en-US" sz="14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lagoon</a:t>
                      </a:r>
                      <a:r>
                        <a:rPr 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; bluff </a:t>
                      </a:r>
                      <a:endParaRPr lang="en-US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Barrier beach</a:t>
                      </a:r>
                      <a:r>
                        <a:rPr lang="en-US" sz="14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; </a:t>
                      </a:r>
                      <a:br>
                        <a:rPr lang="en-US" sz="14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</a:br>
                      <a:r>
                        <a:rPr lang="en-US" sz="14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sand beach</a:t>
                      </a:r>
                      <a:r>
                        <a:rPr lang="en-US" sz="14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;</a:t>
                      </a:r>
                      <a:br>
                        <a:rPr lang="en-US" sz="14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</a:br>
                      <a:r>
                        <a:rPr lang="en-US" sz="14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mud flat; delta </a:t>
                      </a:r>
                      <a:endParaRPr lang="en-US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0575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i="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Relief</a:t>
                      </a: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&gt; 90th Percentile </a:t>
                      </a:r>
                      <a:endParaRPr lang="en-US" sz="1400" b="1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&gt; 75th Percentile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Average value 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 25th Percentile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 10th Percentile </a:t>
                      </a:r>
                    </a:p>
                  </a:txBody>
                  <a:tcPr marL="68580" marR="68580" marT="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05752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Natural Habitats </a:t>
                      </a:r>
                      <a:endParaRPr lang="en-US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Coral reef; mangrove; coastal forest </a:t>
                      </a:r>
                      <a:endParaRPr lang="en-US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High dune; marsh </a:t>
                      </a:r>
                      <a:endParaRPr lang="en-US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Low dune </a:t>
                      </a:r>
                      <a:endParaRPr lang="en-US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Seagrass</a:t>
                      </a:r>
                      <a:r>
                        <a:rPr 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; kelp </a:t>
                      </a:r>
                      <a:endParaRPr lang="en-US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No habitat </a:t>
                      </a:r>
                      <a:endParaRPr lang="en-US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55759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Sea Level Change </a:t>
                      </a:r>
                      <a:endParaRPr lang="en-US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Net decrease </a:t>
                      </a:r>
                      <a:endParaRPr lang="en-US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 </a:t>
                      </a:r>
                      <a:endParaRPr lang="en-US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±1 </a:t>
                      </a:r>
                      <a:endParaRPr lang="en-US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 </a:t>
                      </a:r>
                      <a:endParaRPr lang="en-US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Net rise </a:t>
                      </a:r>
                      <a:endParaRPr lang="en-US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35369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Wind Exposure </a:t>
                      </a:r>
                      <a:endParaRPr lang="en-US" sz="1400" b="1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&lt; 10</a:t>
                      </a:r>
                      <a:r>
                        <a:rPr lang="en-US" sz="1400" b="1" baseline="30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th</a:t>
                      </a:r>
                      <a:r>
                        <a:rPr lang="en-US" sz="14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Percentile </a:t>
                      </a:r>
                      <a:endParaRPr lang="en-US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&lt; 25</a:t>
                      </a:r>
                      <a:r>
                        <a:rPr lang="en-US" sz="1400" b="1" baseline="30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th</a:t>
                      </a:r>
                      <a:r>
                        <a:rPr lang="en-US" sz="14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Percentile</a:t>
                      </a:r>
                      <a:endParaRPr lang="en-US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Average value </a:t>
                      </a:r>
                      <a:endParaRPr lang="en-US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&gt; 75</a:t>
                      </a:r>
                      <a:r>
                        <a:rPr lang="en-US" sz="1400" b="1" baseline="30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th</a:t>
                      </a:r>
                      <a:r>
                        <a:rPr lang="en-US" sz="14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Percentile</a:t>
                      </a:r>
                      <a:endParaRPr lang="en-US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&gt; 90</a:t>
                      </a:r>
                      <a:r>
                        <a:rPr lang="en-US" sz="1400" b="1" baseline="30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th</a:t>
                      </a:r>
                      <a:r>
                        <a:rPr lang="en-US" sz="14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Percentile </a:t>
                      </a:r>
                      <a:endParaRPr lang="en-US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66047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i="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Wave Exposure</a:t>
                      </a:r>
                      <a:endParaRPr lang="en-US" sz="1400" b="1" i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&lt; 10</a:t>
                      </a:r>
                      <a:r>
                        <a:rPr lang="en-US" sz="1400" b="1" baseline="30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th</a:t>
                      </a:r>
                      <a:r>
                        <a:rPr lang="en-US" sz="14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Percentile </a:t>
                      </a:r>
                      <a:endParaRPr lang="en-US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&lt; 25</a:t>
                      </a:r>
                      <a:r>
                        <a:rPr lang="en-US" sz="1400" b="1" baseline="30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th</a:t>
                      </a:r>
                      <a:r>
                        <a:rPr lang="en-US" sz="14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Percentile</a:t>
                      </a:r>
                      <a:endParaRPr lang="en-US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Average value </a:t>
                      </a:r>
                      <a:endParaRPr lang="en-US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&gt; 75</a:t>
                      </a:r>
                      <a:r>
                        <a:rPr lang="en-US" sz="1400" b="1" baseline="30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th</a:t>
                      </a:r>
                      <a:r>
                        <a:rPr lang="en-US" sz="14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Percentile</a:t>
                      </a:r>
                      <a:endParaRPr lang="en-US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&gt; 90</a:t>
                      </a:r>
                      <a:r>
                        <a:rPr lang="en-US" sz="1400" b="1" baseline="30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th</a:t>
                      </a:r>
                      <a:r>
                        <a:rPr lang="en-US" sz="14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Percentile </a:t>
                      </a:r>
                      <a:endParaRPr lang="en-US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35369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Surge Potential </a:t>
                      </a:r>
                      <a:endParaRPr lang="en-US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No exposure </a:t>
                      </a:r>
                      <a:endParaRPr lang="en-US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&lt; 25</a:t>
                      </a:r>
                      <a:r>
                        <a:rPr lang="en-US" sz="1400" b="1" baseline="30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th</a:t>
                      </a:r>
                      <a:r>
                        <a:rPr lang="en-US" sz="14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Percentile</a:t>
                      </a:r>
                      <a:endParaRPr lang="en-US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Average value </a:t>
                      </a:r>
                      <a:endParaRPr lang="en-US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&gt; 75</a:t>
                      </a:r>
                      <a:r>
                        <a:rPr lang="en-US" sz="1400" b="1" baseline="30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th</a:t>
                      </a:r>
                      <a:r>
                        <a:rPr lang="en-US" sz="14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Percentile</a:t>
                      </a:r>
                      <a:endParaRPr lang="en-US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&gt; 90</a:t>
                      </a:r>
                      <a:r>
                        <a:rPr lang="en-US" sz="1400" b="1" baseline="30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th</a:t>
                      </a:r>
                      <a:r>
                        <a:rPr lang="en-US" sz="14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Percentile </a:t>
                      </a:r>
                      <a:endParaRPr lang="en-US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</a:tbl>
          </a:graphicData>
        </a:graphic>
      </p:graphicFrame>
      <p:sp>
        <p:nvSpPr>
          <p:cNvPr id="20" name="Rectangle 19"/>
          <p:cNvSpPr/>
          <p:nvPr/>
        </p:nvSpPr>
        <p:spPr>
          <a:xfrm>
            <a:off x="193397" y="4286580"/>
            <a:ext cx="8754415" cy="24805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692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6C3735-71CF-486D-88CB-9585C7023AE0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0" y="87019"/>
            <a:ext cx="9144000" cy="831273"/>
          </a:xfrm>
          <a:prstGeom prst="round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>
              <a:defRPr sz="4400" b="1" i="1">
                <a:solidFill>
                  <a:schemeClr val="accent6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Coastal </a:t>
            </a:r>
            <a:r>
              <a:rPr lang="en-US" dirty="0" smtClean="0"/>
              <a:t>Vulnerability Index</a:t>
            </a:r>
            <a:endParaRPr lang="en-US" dirty="0"/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6787722"/>
              </p:ext>
            </p:extLst>
          </p:nvPr>
        </p:nvGraphicFramePr>
        <p:xfrm>
          <a:off x="0" y="1110344"/>
          <a:ext cx="9144002" cy="410035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727200"/>
                <a:gridCol w="1401925"/>
                <a:gridCol w="1442875"/>
                <a:gridCol w="1512412"/>
                <a:gridCol w="1564562"/>
                <a:gridCol w="1495028"/>
              </a:tblGrid>
              <a:tr h="27375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 smtClean="0">
                          <a:solidFill>
                            <a:srgbClr val="FFFFFF"/>
                          </a:solidFill>
                          <a:effectLst/>
                        </a:rPr>
                        <a:t>RANK</a:t>
                      </a:r>
                      <a:endParaRPr lang="en-US" sz="2000" b="1" dirty="0">
                        <a:solidFill>
                          <a:srgbClr val="FFFFFF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FFFFFF"/>
                          </a:solidFill>
                          <a:effectLst/>
                        </a:rPr>
                        <a:t>Very Low </a:t>
                      </a:r>
                      <a:endParaRPr lang="en-US" sz="2000" b="1" dirty="0">
                        <a:solidFill>
                          <a:srgbClr val="FFFFFF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FFFFFF"/>
                          </a:solidFill>
                          <a:effectLst/>
                        </a:rPr>
                        <a:t>Low </a:t>
                      </a:r>
                      <a:endParaRPr lang="en-US" sz="2000" b="1" dirty="0">
                        <a:solidFill>
                          <a:srgbClr val="FFFFFF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FFFFFF"/>
                          </a:solidFill>
                          <a:effectLst/>
                        </a:rPr>
                        <a:t>Moderate </a:t>
                      </a:r>
                      <a:endParaRPr lang="en-US" sz="2000" b="1" dirty="0">
                        <a:solidFill>
                          <a:srgbClr val="FFFFFF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FFFFFF"/>
                          </a:solidFill>
                          <a:effectLst/>
                        </a:rPr>
                        <a:t>High </a:t>
                      </a:r>
                      <a:endParaRPr lang="en-US" sz="2000" b="1" dirty="0">
                        <a:solidFill>
                          <a:srgbClr val="FFFFFF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FFFFFF"/>
                          </a:solidFill>
                          <a:effectLst/>
                        </a:rPr>
                        <a:t>Very High </a:t>
                      </a:r>
                      <a:endParaRPr lang="en-US" sz="2000" b="1" dirty="0">
                        <a:solidFill>
                          <a:srgbClr val="FFFFFF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>
                    <a:solidFill>
                      <a:srgbClr val="002060"/>
                    </a:solidFill>
                  </a:tcPr>
                </a:tc>
              </a:tr>
              <a:tr h="25550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solidFill>
                            <a:srgbClr val="FFFFFF"/>
                          </a:solidFill>
                          <a:effectLst/>
                        </a:rPr>
                        <a:t>VARIABLE</a:t>
                      </a:r>
                      <a:endParaRPr lang="en-US" sz="2400" dirty="0">
                        <a:solidFill>
                          <a:srgbClr val="FFFFFF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rgbClr val="FFFFFF"/>
                          </a:solidFill>
                          <a:effectLst/>
                        </a:rPr>
                        <a:t>1 </a:t>
                      </a:r>
                      <a:endParaRPr lang="en-US" sz="2800" b="1" dirty="0">
                        <a:solidFill>
                          <a:srgbClr val="FFFFFF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rgbClr val="FFFFFF"/>
                          </a:solidFill>
                          <a:effectLst/>
                        </a:rPr>
                        <a:t>2 </a:t>
                      </a:r>
                      <a:endParaRPr lang="en-US" sz="2800" b="1" dirty="0">
                        <a:solidFill>
                          <a:srgbClr val="FFFFFF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ysClr val="windowText" lastClr="000000"/>
                          </a:solidFill>
                          <a:effectLst/>
                        </a:rPr>
                        <a:t>3 </a:t>
                      </a:r>
                      <a:endParaRPr lang="en-US" sz="2800" b="1" dirty="0">
                        <a:solidFill>
                          <a:sysClr val="windowText" lastClr="000000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ysClr val="windowText" lastClr="000000"/>
                          </a:solidFill>
                          <a:effectLst/>
                        </a:rPr>
                        <a:t>4 </a:t>
                      </a:r>
                      <a:endParaRPr lang="en-US" sz="2800" b="1" dirty="0">
                        <a:solidFill>
                          <a:sysClr val="windowText" lastClr="000000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ysClr val="windowText" lastClr="000000"/>
                          </a:solidFill>
                          <a:effectLst/>
                        </a:rPr>
                        <a:t>5 </a:t>
                      </a:r>
                      <a:endParaRPr lang="en-US" sz="2800" b="1" dirty="0">
                        <a:solidFill>
                          <a:sysClr val="windowText" lastClr="000000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>
                    <a:solidFill>
                      <a:srgbClr val="FF0000"/>
                    </a:solidFill>
                  </a:tcPr>
                </a:tc>
              </a:tr>
              <a:tr h="532192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dirty="0" smtClean="0">
                          <a:solidFill>
                            <a:srgbClr val="FFFFFF"/>
                          </a:solidFill>
                          <a:effectLst/>
                        </a:rPr>
                        <a:t>Geomorphology </a:t>
                      </a:r>
                      <a:endParaRPr lang="en-US" sz="2400" b="0" dirty="0">
                        <a:solidFill>
                          <a:srgbClr val="FFFFFF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rgbClr val="FFFFFF"/>
                          </a:solidFill>
                          <a:effectLst/>
                        </a:rPr>
                        <a:t>Rocky; high cliffs; fiord; </a:t>
                      </a:r>
                      <a:r>
                        <a:rPr lang="en-US" sz="1200" b="1" dirty="0" err="1">
                          <a:solidFill>
                            <a:srgbClr val="FFFFFF"/>
                          </a:solidFill>
                          <a:effectLst/>
                        </a:rPr>
                        <a:t>fiard</a:t>
                      </a:r>
                      <a:r>
                        <a:rPr lang="en-US" sz="1200" b="1" dirty="0">
                          <a:solidFill>
                            <a:srgbClr val="FFFFFF"/>
                          </a:solidFill>
                          <a:effectLst/>
                        </a:rPr>
                        <a:t> </a:t>
                      </a:r>
                      <a:endParaRPr lang="en-US" sz="1800" b="1" dirty="0">
                        <a:solidFill>
                          <a:srgbClr val="FFFFFF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rgbClr val="FFFFFF"/>
                          </a:solidFill>
                          <a:effectLst/>
                        </a:rPr>
                        <a:t>Medium cliff; indented coast </a:t>
                      </a:r>
                      <a:endParaRPr lang="en-US" sz="1800" b="1" dirty="0">
                        <a:solidFill>
                          <a:srgbClr val="FFFFFF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ysClr val="windowText" lastClr="000000"/>
                          </a:solidFill>
                          <a:effectLst/>
                        </a:rPr>
                        <a:t>Low cliff; glacial drift</a:t>
                      </a:r>
                      <a:r>
                        <a:rPr lang="en-US" sz="1200" b="1" dirty="0" smtClean="0">
                          <a:solidFill>
                            <a:sysClr val="windowText" lastClr="000000"/>
                          </a:solidFill>
                          <a:effectLst/>
                        </a:rPr>
                        <a:t>; </a:t>
                      </a:r>
                      <a:r>
                        <a:rPr lang="en-US" sz="1200" b="1" dirty="0">
                          <a:solidFill>
                            <a:sysClr val="windowText" lastClr="000000"/>
                          </a:solidFill>
                          <a:effectLst/>
                        </a:rPr>
                        <a:t>alluvial plain </a:t>
                      </a:r>
                      <a:endParaRPr lang="en-US" sz="1800" b="1" dirty="0">
                        <a:solidFill>
                          <a:sysClr val="windowText" lastClr="000000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ysClr val="windowText" lastClr="000000"/>
                          </a:solidFill>
                          <a:effectLst/>
                        </a:rPr>
                        <a:t>Cobble beach; estuary; </a:t>
                      </a:r>
                      <a:r>
                        <a:rPr lang="en-US" sz="1200" b="1" dirty="0" smtClean="0">
                          <a:solidFill>
                            <a:sysClr val="windowText" lastClr="000000"/>
                          </a:solidFill>
                          <a:effectLst/>
                        </a:rPr>
                        <a:t/>
                      </a:r>
                      <a:br>
                        <a:rPr lang="en-US" sz="1200" b="1" dirty="0" smtClean="0">
                          <a:solidFill>
                            <a:sysClr val="windowText" lastClr="000000"/>
                          </a:solidFill>
                          <a:effectLst/>
                        </a:rPr>
                      </a:br>
                      <a:r>
                        <a:rPr lang="en-US" sz="1200" b="1" dirty="0" smtClean="0">
                          <a:solidFill>
                            <a:sysClr val="windowText" lastClr="000000"/>
                          </a:solidFill>
                          <a:effectLst/>
                        </a:rPr>
                        <a:t>lagoon</a:t>
                      </a:r>
                      <a:r>
                        <a:rPr lang="en-US" sz="1200" b="1" dirty="0">
                          <a:solidFill>
                            <a:sysClr val="windowText" lastClr="000000"/>
                          </a:solidFill>
                          <a:effectLst/>
                        </a:rPr>
                        <a:t>; bluff </a:t>
                      </a:r>
                      <a:endParaRPr lang="en-US" sz="1800" b="1" dirty="0">
                        <a:solidFill>
                          <a:sysClr val="windowText" lastClr="000000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ysClr val="windowText" lastClr="000000"/>
                          </a:solidFill>
                          <a:effectLst/>
                        </a:rPr>
                        <a:t>Barrier beach</a:t>
                      </a:r>
                      <a:r>
                        <a:rPr lang="en-US" sz="1200" b="1" dirty="0" smtClean="0">
                          <a:solidFill>
                            <a:sysClr val="windowText" lastClr="000000"/>
                          </a:solidFill>
                          <a:effectLst/>
                        </a:rPr>
                        <a:t>; </a:t>
                      </a:r>
                      <a:br>
                        <a:rPr lang="en-US" sz="1200" b="1" dirty="0" smtClean="0">
                          <a:solidFill>
                            <a:sysClr val="windowText" lastClr="000000"/>
                          </a:solidFill>
                          <a:effectLst/>
                        </a:rPr>
                      </a:br>
                      <a:r>
                        <a:rPr lang="en-US" sz="1200" b="1" dirty="0" smtClean="0">
                          <a:solidFill>
                            <a:sysClr val="windowText" lastClr="000000"/>
                          </a:solidFill>
                          <a:effectLst/>
                        </a:rPr>
                        <a:t> </a:t>
                      </a:r>
                      <a:r>
                        <a:rPr lang="en-US" sz="1200" b="1" dirty="0">
                          <a:solidFill>
                            <a:sysClr val="windowText" lastClr="000000"/>
                          </a:solidFill>
                          <a:effectLst/>
                        </a:rPr>
                        <a:t>sand beach</a:t>
                      </a:r>
                      <a:r>
                        <a:rPr lang="en-US" sz="1200" b="1" dirty="0" smtClean="0">
                          <a:solidFill>
                            <a:sysClr val="windowText" lastClr="000000"/>
                          </a:solidFill>
                          <a:effectLst/>
                        </a:rPr>
                        <a:t>;</a:t>
                      </a:r>
                      <a:br>
                        <a:rPr lang="en-US" sz="1200" b="1" dirty="0" smtClean="0">
                          <a:solidFill>
                            <a:sysClr val="windowText" lastClr="000000"/>
                          </a:solidFill>
                          <a:effectLst/>
                        </a:rPr>
                      </a:br>
                      <a:r>
                        <a:rPr lang="en-US" sz="1200" b="1" dirty="0" smtClean="0">
                          <a:solidFill>
                            <a:sysClr val="windowText" lastClr="000000"/>
                          </a:solidFill>
                          <a:effectLst/>
                        </a:rPr>
                        <a:t> </a:t>
                      </a:r>
                      <a:r>
                        <a:rPr lang="en-US" sz="1200" b="1" dirty="0">
                          <a:solidFill>
                            <a:sysClr val="windowText" lastClr="000000"/>
                          </a:solidFill>
                          <a:effectLst/>
                        </a:rPr>
                        <a:t>mud flat; delta </a:t>
                      </a:r>
                      <a:endParaRPr lang="en-US" sz="1800" b="1" dirty="0">
                        <a:solidFill>
                          <a:sysClr val="windowText" lastClr="000000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>
                    <a:solidFill>
                      <a:srgbClr val="FF0000"/>
                    </a:solidFill>
                  </a:tcPr>
                </a:tc>
              </a:tr>
              <a:tr h="55126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kern="1200" dirty="0" smtClean="0">
                          <a:solidFill>
                            <a:srgbClr val="FFFF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Relief</a:t>
                      </a:r>
                    </a:p>
                  </a:txBody>
                  <a:tcPr marL="68580" marR="68580" marT="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1200" dirty="0" smtClean="0">
                          <a:solidFill>
                            <a:srgbClr val="FFFF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&gt; 90th Percentile </a:t>
                      </a:r>
                      <a:endParaRPr lang="en-US" sz="1200" b="1" kern="1200" dirty="0">
                        <a:solidFill>
                          <a:srgbClr val="FFFFFF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kern="1200" dirty="0" smtClean="0">
                          <a:solidFill>
                            <a:srgbClr val="FFFF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&gt; 75th Percentile</a:t>
                      </a:r>
                    </a:p>
                  </a:txBody>
                  <a:tcPr marL="68580" marR="68580" marT="0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kern="1200" dirty="0" smtClean="0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Average value </a:t>
                      </a:r>
                    </a:p>
                  </a:txBody>
                  <a:tcPr marL="68580" marR="68580" marT="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kern="1200" dirty="0" smtClean="0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 25th Percentile</a:t>
                      </a:r>
                    </a:p>
                  </a:txBody>
                  <a:tcPr marL="68580" marR="68580" marT="0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kern="1200" dirty="0" smtClean="0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 10th Percentile </a:t>
                      </a:r>
                    </a:p>
                  </a:txBody>
                  <a:tcPr marL="68580" marR="68580" marT="0" marB="0" anchor="ctr">
                    <a:solidFill>
                      <a:srgbClr val="FF0000"/>
                    </a:solidFill>
                  </a:tcPr>
                </a:tc>
              </a:tr>
              <a:tr h="55126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dirty="0">
                          <a:solidFill>
                            <a:srgbClr val="FFFFFF"/>
                          </a:solidFill>
                          <a:effectLst/>
                        </a:rPr>
                        <a:t>Natural Habitats </a:t>
                      </a:r>
                      <a:endParaRPr lang="en-US" sz="2400" b="0" dirty="0">
                        <a:solidFill>
                          <a:srgbClr val="FFFFFF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rgbClr val="FFFFFF"/>
                          </a:solidFill>
                          <a:effectLst/>
                        </a:rPr>
                        <a:t>Coral reef; mangrove; coastal forest </a:t>
                      </a:r>
                      <a:endParaRPr lang="en-US" sz="1800" b="1" dirty="0">
                        <a:solidFill>
                          <a:srgbClr val="FFFFFF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rgbClr val="FFFFFF"/>
                          </a:solidFill>
                          <a:effectLst/>
                        </a:rPr>
                        <a:t>High dune; marsh </a:t>
                      </a:r>
                      <a:endParaRPr lang="en-US" sz="1800" b="1" dirty="0">
                        <a:solidFill>
                          <a:srgbClr val="FFFFFF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 smtClean="0">
                          <a:solidFill>
                            <a:sysClr val="windowText" lastClr="000000"/>
                          </a:solidFill>
                          <a:effectLst/>
                        </a:rPr>
                        <a:t>Low dune </a:t>
                      </a:r>
                      <a:endParaRPr lang="en-US" sz="1800" b="1" dirty="0">
                        <a:solidFill>
                          <a:sysClr val="windowText" lastClr="000000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 err="1">
                          <a:solidFill>
                            <a:sysClr val="windowText" lastClr="000000"/>
                          </a:solidFill>
                          <a:effectLst/>
                        </a:rPr>
                        <a:t>Seagrass</a:t>
                      </a:r>
                      <a:r>
                        <a:rPr lang="en-US" sz="1200" b="1" dirty="0">
                          <a:solidFill>
                            <a:sysClr val="windowText" lastClr="000000"/>
                          </a:solidFill>
                          <a:effectLst/>
                        </a:rPr>
                        <a:t>; kelp </a:t>
                      </a:r>
                      <a:endParaRPr lang="en-US" sz="1800" b="1" dirty="0">
                        <a:solidFill>
                          <a:sysClr val="windowText" lastClr="000000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ysClr val="windowText" lastClr="000000"/>
                          </a:solidFill>
                          <a:effectLst/>
                        </a:rPr>
                        <a:t>No habitat </a:t>
                      </a:r>
                      <a:endParaRPr lang="en-US" sz="1800" b="1" dirty="0">
                        <a:solidFill>
                          <a:sysClr val="windowText" lastClr="000000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>
                    <a:solidFill>
                      <a:srgbClr val="FF0000"/>
                    </a:solidFill>
                  </a:tcPr>
                </a:tc>
              </a:tr>
              <a:tr h="451557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dirty="0">
                          <a:solidFill>
                            <a:srgbClr val="FFFFFF"/>
                          </a:solidFill>
                          <a:effectLst/>
                        </a:rPr>
                        <a:t>Sea Level Change </a:t>
                      </a:r>
                      <a:endParaRPr lang="en-US" sz="2400" b="0" dirty="0">
                        <a:solidFill>
                          <a:srgbClr val="FFFFFF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rgbClr val="FFFFFF"/>
                          </a:solidFill>
                          <a:effectLst/>
                        </a:rPr>
                        <a:t>Net decrease </a:t>
                      </a:r>
                      <a:endParaRPr lang="en-US" sz="1800" b="1" dirty="0">
                        <a:solidFill>
                          <a:srgbClr val="FFFFFF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rgbClr val="FFFFFF"/>
                          </a:solidFill>
                          <a:effectLst/>
                        </a:rPr>
                        <a:t> </a:t>
                      </a:r>
                      <a:endParaRPr lang="en-US" sz="1800" b="1" dirty="0">
                        <a:solidFill>
                          <a:srgbClr val="FFFFFF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ysClr val="windowText" lastClr="000000"/>
                          </a:solidFill>
                          <a:effectLst/>
                        </a:rPr>
                        <a:t>±1 </a:t>
                      </a:r>
                      <a:endParaRPr lang="en-US" sz="1800" b="1" dirty="0">
                        <a:solidFill>
                          <a:sysClr val="windowText" lastClr="000000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ysClr val="windowText" lastClr="000000"/>
                          </a:solidFill>
                          <a:effectLst/>
                        </a:rPr>
                        <a:t> </a:t>
                      </a:r>
                      <a:endParaRPr lang="en-US" sz="1800" b="1" dirty="0">
                        <a:solidFill>
                          <a:sysClr val="windowText" lastClr="000000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ysClr val="windowText" lastClr="000000"/>
                          </a:solidFill>
                          <a:effectLst/>
                        </a:rPr>
                        <a:t>Net rise </a:t>
                      </a:r>
                      <a:endParaRPr lang="en-US" sz="1800" b="1" dirty="0">
                        <a:solidFill>
                          <a:sysClr val="windowText" lastClr="000000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>
                    <a:solidFill>
                      <a:srgbClr val="FF0000"/>
                    </a:solidFill>
                  </a:tcPr>
                </a:tc>
              </a:tr>
              <a:tr h="51100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dirty="0" smtClean="0">
                          <a:solidFill>
                            <a:srgbClr val="FFFFFF"/>
                          </a:solidFill>
                          <a:effectLst/>
                        </a:rPr>
                        <a:t>Wind Exposure </a:t>
                      </a:r>
                      <a:endParaRPr lang="en-US" sz="2400" b="0" i="0" dirty="0">
                        <a:solidFill>
                          <a:srgbClr val="FFFFFF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 smtClean="0">
                          <a:solidFill>
                            <a:srgbClr val="FFFFFF"/>
                          </a:solidFill>
                          <a:effectLst/>
                        </a:rPr>
                        <a:t>&lt; 10</a:t>
                      </a:r>
                      <a:r>
                        <a:rPr lang="en-US" sz="1200" b="1" baseline="30000" dirty="0" smtClean="0">
                          <a:solidFill>
                            <a:srgbClr val="FFFFFF"/>
                          </a:solidFill>
                          <a:effectLst/>
                        </a:rPr>
                        <a:t>th</a:t>
                      </a:r>
                      <a:r>
                        <a:rPr lang="en-US" sz="1200" b="1" dirty="0" smtClean="0">
                          <a:solidFill>
                            <a:srgbClr val="FFFFFF"/>
                          </a:solidFill>
                          <a:effectLst/>
                        </a:rPr>
                        <a:t> </a:t>
                      </a:r>
                      <a:r>
                        <a:rPr lang="en-US" sz="1200" b="1" dirty="0">
                          <a:solidFill>
                            <a:srgbClr val="FFFFFF"/>
                          </a:solidFill>
                          <a:effectLst/>
                        </a:rPr>
                        <a:t>Percentile </a:t>
                      </a:r>
                      <a:endParaRPr lang="en-US" sz="1800" b="1" dirty="0">
                        <a:solidFill>
                          <a:srgbClr val="FFFFFF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 smtClean="0">
                          <a:solidFill>
                            <a:srgbClr val="FFFFFF"/>
                          </a:solidFill>
                          <a:effectLst/>
                        </a:rPr>
                        <a:t>&lt; 25</a:t>
                      </a:r>
                      <a:r>
                        <a:rPr lang="en-US" sz="1200" b="1" baseline="30000" dirty="0" smtClean="0">
                          <a:solidFill>
                            <a:srgbClr val="FFFFFF"/>
                          </a:solidFill>
                          <a:effectLst/>
                        </a:rPr>
                        <a:t>th</a:t>
                      </a:r>
                      <a:r>
                        <a:rPr lang="en-US" sz="1200" b="1" dirty="0" smtClean="0">
                          <a:solidFill>
                            <a:srgbClr val="FFFFFF"/>
                          </a:solidFill>
                          <a:effectLst/>
                        </a:rPr>
                        <a:t> </a:t>
                      </a:r>
                      <a:r>
                        <a:rPr lang="en-US" sz="1200" b="1" dirty="0">
                          <a:solidFill>
                            <a:srgbClr val="FFFFFF"/>
                          </a:solidFill>
                          <a:effectLst/>
                        </a:rPr>
                        <a:t>Percentile</a:t>
                      </a:r>
                      <a:endParaRPr lang="en-US" sz="1800" b="1" dirty="0">
                        <a:solidFill>
                          <a:srgbClr val="FFFFFF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ysClr val="windowText" lastClr="000000"/>
                          </a:solidFill>
                          <a:effectLst/>
                        </a:rPr>
                        <a:t>Average value </a:t>
                      </a:r>
                      <a:endParaRPr lang="en-US" sz="1800" b="1" dirty="0">
                        <a:solidFill>
                          <a:sysClr val="windowText" lastClr="000000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 smtClean="0">
                          <a:solidFill>
                            <a:sysClr val="windowText" lastClr="000000"/>
                          </a:solidFill>
                          <a:effectLst/>
                        </a:rPr>
                        <a:t>&gt; 75</a:t>
                      </a:r>
                      <a:r>
                        <a:rPr lang="en-US" sz="1200" b="1" baseline="30000" dirty="0" smtClean="0">
                          <a:solidFill>
                            <a:sysClr val="windowText" lastClr="000000"/>
                          </a:solidFill>
                          <a:effectLst/>
                        </a:rPr>
                        <a:t>th</a:t>
                      </a:r>
                      <a:r>
                        <a:rPr lang="en-US" sz="1200" b="1" dirty="0" smtClean="0">
                          <a:solidFill>
                            <a:sysClr val="windowText" lastClr="000000"/>
                          </a:solidFill>
                          <a:effectLst/>
                        </a:rPr>
                        <a:t> </a:t>
                      </a:r>
                      <a:r>
                        <a:rPr lang="en-US" sz="1200" b="1" dirty="0">
                          <a:solidFill>
                            <a:sysClr val="windowText" lastClr="000000"/>
                          </a:solidFill>
                          <a:effectLst/>
                        </a:rPr>
                        <a:t>Percentile</a:t>
                      </a:r>
                      <a:endParaRPr lang="en-US" sz="1800" b="1" dirty="0">
                        <a:solidFill>
                          <a:sysClr val="windowText" lastClr="000000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 smtClean="0">
                          <a:solidFill>
                            <a:sysClr val="windowText" lastClr="000000"/>
                          </a:solidFill>
                          <a:effectLst/>
                        </a:rPr>
                        <a:t>&gt; 90</a:t>
                      </a:r>
                      <a:r>
                        <a:rPr lang="en-US" sz="1200" b="1" baseline="30000" dirty="0" smtClean="0">
                          <a:solidFill>
                            <a:sysClr val="windowText" lastClr="000000"/>
                          </a:solidFill>
                          <a:effectLst/>
                        </a:rPr>
                        <a:t>th</a:t>
                      </a:r>
                      <a:r>
                        <a:rPr lang="en-US" sz="1200" b="1" dirty="0" smtClean="0">
                          <a:solidFill>
                            <a:sysClr val="windowText" lastClr="000000"/>
                          </a:solidFill>
                          <a:effectLst/>
                        </a:rPr>
                        <a:t> </a:t>
                      </a:r>
                      <a:r>
                        <a:rPr lang="en-US" sz="1200" b="1" dirty="0">
                          <a:solidFill>
                            <a:sysClr val="windowText" lastClr="000000"/>
                          </a:solidFill>
                          <a:effectLst/>
                        </a:rPr>
                        <a:t>Percentile </a:t>
                      </a:r>
                      <a:endParaRPr lang="en-US" sz="1800" b="1" dirty="0">
                        <a:solidFill>
                          <a:sysClr val="windowText" lastClr="000000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>
                    <a:solidFill>
                      <a:srgbClr val="FF0000"/>
                    </a:solidFill>
                  </a:tcPr>
                </a:tc>
              </a:tr>
              <a:tr h="46928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kern="1200" dirty="0" smtClean="0">
                          <a:solidFill>
                            <a:srgbClr val="FFFF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Wave Exposure</a:t>
                      </a:r>
                      <a:endParaRPr lang="en-US" sz="1600" b="0" i="0" kern="1200" dirty="0">
                        <a:solidFill>
                          <a:srgbClr val="FFFFFF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 smtClean="0">
                          <a:solidFill>
                            <a:srgbClr val="FFFFFF"/>
                          </a:solidFill>
                          <a:effectLst/>
                        </a:rPr>
                        <a:t>&lt; 10</a:t>
                      </a:r>
                      <a:r>
                        <a:rPr lang="en-US" sz="1200" b="1" baseline="30000" dirty="0" smtClean="0">
                          <a:solidFill>
                            <a:srgbClr val="FFFFFF"/>
                          </a:solidFill>
                          <a:effectLst/>
                        </a:rPr>
                        <a:t>th</a:t>
                      </a:r>
                      <a:r>
                        <a:rPr lang="en-US" sz="1200" b="1" dirty="0" smtClean="0">
                          <a:solidFill>
                            <a:srgbClr val="FFFFFF"/>
                          </a:solidFill>
                          <a:effectLst/>
                        </a:rPr>
                        <a:t> </a:t>
                      </a:r>
                      <a:r>
                        <a:rPr lang="en-US" sz="1200" b="1" dirty="0">
                          <a:solidFill>
                            <a:srgbClr val="FFFFFF"/>
                          </a:solidFill>
                          <a:effectLst/>
                        </a:rPr>
                        <a:t>Percentile </a:t>
                      </a:r>
                      <a:endParaRPr lang="en-US" sz="1800" b="1" dirty="0">
                        <a:solidFill>
                          <a:srgbClr val="FFFFFF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 smtClean="0">
                          <a:solidFill>
                            <a:srgbClr val="FFFFFF"/>
                          </a:solidFill>
                          <a:effectLst/>
                        </a:rPr>
                        <a:t>&lt; 25</a:t>
                      </a:r>
                      <a:r>
                        <a:rPr lang="en-US" sz="1200" b="1" baseline="30000" dirty="0" smtClean="0">
                          <a:solidFill>
                            <a:srgbClr val="FFFFFF"/>
                          </a:solidFill>
                          <a:effectLst/>
                        </a:rPr>
                        <a:t>th</a:t>
                      </a:r>
                      <a:r>
                        <a:rPr lang="en-US" sz="1200" b="1" dirty="0" smtClean="0">
                          <a:solidFill>
                            <a:srgbClr val="FFFFFF"/>
                          </a:solidFill>
                          <a:effectLst/>
                        </a:rPr>
                        <a:t> </a:t>
                      </a:r>
                      <a:r>
                        <a:rPr lang="en-US" sz="1200" b="1" dirty="0">
                          <a:solidFill>
                            <a:srgbClr val="FFFFFF"/>
                          </a:solidFill>
                          <a:effectLst/>
                        </a:rPr>
                        <a:t>Percentile</a:t>
                      </a:r>
                      <a:endParaRPr lang="en-US" sz="1800" b="1" dirty="0">
                        <a:solidFill>
                          <a:srgbClr val="FFFFFF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ysClr val="windowText" lastClr="000000"/>
                          </a:solidFill>
                          <a:effectLst/>
                        </a:rPr>
                        <a:t>Average value </a:t>
                      </a:r>
                      <a:endParaRPr lang="en-US" sz="1800" b="1" dirty="0">
                        <a:solidFill>
                          <a:sysClr val="windowText" lastClr="000000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 smtClean="0">
                          <a:solidFill>
                            <a:sysClr val="windowText" lastClr="000000"/>
                          </a:solidFill>
                          <a:effectLst/>
                        </a:rPr>
                        <a:t>&gt; 75</a:t>
                      </a:r>
                      <a:r>
                        <a:rPr lang="en-US" sz="1200" b="1" baseline="30000" dirty="0" smtClean="0">
                          <a:solidFill>
                            <a:sysClr val="windowText" lastClr="000000"/>
                          </a:solidFill>
                          <a:effectLst/>
                        </a:rPr>
                        <a:t>th</a:t>
                      </a:r>
                      <a:r>
                        <a:rPr lang="en-US" sz="1200" b="1" dirty="0" smtClean="0">
                          <a:solidFill>
                            <a:sysClr val="windowText" lastClr="000000"/>
                          </a:solidFill>
                          <a:effectLst/>
                        </a:rPr>
                        <a:t> </a:t>
                      </a:r>
                      <a:r>
                        <a:rPr lang="en-US" sz="1200" b="1" dirty="0">
                          <a:solidFill>
                            <a:sysClr val="windowText" lastClr="000000"/>
                          </a:solidFill>
                          <a:effectLst/>
                        </a:rPr>
                        <a:t>Percentile</a:t>
                      </a:r>
                      <a:endParaRPr lang="en-US" sz="1800" b="1" dirty="0">
                        <a:solidFill>
                          <a:sysClr val="windowText" lastClr="000000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 smtClean="0">
                          <a:solidFill>
                            <a:sysClr val="windowText" lastClr="000000"/>
                          </a:solidFill>
                          <a:effectLst/>
                        </a:rPr>
                        <a:t>&gt; 90</a:t>
                      </a:r>
                      <a:r>
                        <a:rPr lang="en-US" sz="1200" b="1" baseline="30000" dirty="0" smtClean="0">
                          <a:solidFill>
                            <a:sysClr val="windowText" lastClr="000000"/>
                          </a:solidFill>
                          <a:effectLst/>
                        </a:rPr>
                        <a:t>th</a:t>
                      </a:r>
                      <a:r>
                        <a:rPr lang="en-US" sz="1200" b="1" dirty="0" smtClean="0">
                          <a:solidFill>
                            <a:sysClr val="windowText" lastClr="000000"/>
                          </a:solidFill>
                          <a:effectLst/>
                        </a:rPr>
                        <a:t> </a:t>
                      </a:r>
                      <a:r>
                        <a:rPr lang="en-US" sz="1200" b="1" dirty="0">
                          <a:solidFill>
                            <a:sysClr val="windowText" lastClr="000000"/>
                          </a:solidFill>
                          <a:effectLst/>
                        </a:rPr>
                        <a:t>Percentile </a:t>
                      </a:r>
                      <a:endParaRPr lang="en-US" sz="1800" b="1" dirty="0">
                        <a:solidFill>
                          <a:sysClr val="windowText" lastClr="000000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>
                    <a:solidFill>
                      <a:srgbClr val="FF0000"/>
                    </a:solidFill>
                  </a:tcPr>
                </a:tc>
              </a:tr>
              <a:tr h="46928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dirty="0">
                          <a:solidFill>
                            <a:srgbClr val="FFFFFF"/>
                          </a:solidFill>
                          <a:effectLst/>
                        </a:rPr>
                        <a:t>Surge Potential </a:t>
                      </a:r>
                      <a:endParaRPr lang="en-US" sz="2400" b="0" dirty="0">
                        <a:solidFill>
                          <a:srgbClr val="FFFFFF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rgbClr val="FFFFFF"/>
                          </a:solidFill>
                          <a:effectLst/>
                        </a:rPr>
                        <a:t>No exposure </a:t>
                      </a:r>
                      <a:endParaRPr lang="en-US" sz="1800" b="1" dirty="0">
                        <a:solidFill>
                          <a:srgbClr val="FFFFFF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 smtClean="0">
                          <a:solidFill>
                            <a:srgbClr val="FFFFFF"/>
                          </a:solidFill>
                          <a:effectLst/>
                        </a:rPr>
                        <a:t>&lt; 25</a:t>
                      </a:r>
                      <a:r>
                        <a:rPr lang="en-US" sz="1200" b="1" baseline="30000" dirty="0" smtClean="0">
                          <a:solidFill>
                            <a:srgbClr val="FFFFFF"/>
                          </a:solidFill>
                          <a:effectLst/>
                        </a:rPr>
                        <a:t>th</a:t>
                      </a:r>
                      <a:r>
                        <a:rPr lang="en-US" sz="1200" b="1" dirty="0" smtClean="0">
                          <a:solidFill>
                            <a:srgbClr val="FFFFFF"/>
                          </a:solidFill>
                          <a:effectLst/>
                        </a:rPr>
                        <a:t> </a:t>
                      </a:r>
                      <a:r>
                        <a:rPr lang="en-US" sz="1200" b="1" dirty="0">
                          <a:solidFill>
                            <a:srgbClr val="FFFFFF"/>
                          </a:solidFill>
                          <a:effectLst/>
                        </a:rPr>
                        <a:t>Percentile</a:t>
                      </a:r>
                      <a:endParaRPr lang="en-US" sz="1800" b="1" dirty="0">
                        <a:solidFill>
                          <a:srgbClr val="FFFFFF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ysClr val="windowText" lastClr="000000"/>
                          </a:solidFill>
                          <a:effectLst/>
                        </a:rPr>
                        <a:t>Average value </a:t>
                      </a:r>
                      <a:endParaRPr lang="en-US" sz="1800" b="1" dirty="0">
                        <a:solidFill>
                          <a:sysClr val="windowText" lastClr="000000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 smtClean="0">
                          <a:solidFill>
                            <a:sysClr val="windowText" lastClr="000000"/>
                          </a:solidFill>
                          <a:effectLst/>
                        </a:rPr>
                        <a:t>&gt; 75</a:t>
                      </a:r>
                      <a:r>
                        <a:rPr lang="en-US" sz="1200" b="1" baseline="30000" dirty="0" smtClean="0">
                          <a:solidFill>
                            <a:sysClr val="windowText" lastClr="000000"/>
                          </a:solidFill>
                          <a:effectLst/>
                        </a:rPr>
                        <a:t>th</a:t>
                      </a:r>
                      <a:r>
                        <a:rPr lang="en-US" sz="1200" b="1" dirty="0" smtClean="0">
                          <a:solidFill>
                            <a:sysClr val="windowText" lastClr="000000"/>
                          </a:solidFill>
                          <a:effectLst/>
                        </a:rPr>
                        <a:t> </a:t>
                      </a:r>
                      <a:r>
                        <a:rPr lang="en-US" sz="1200" b="1" dirty="0">
                          <a:solidFill>
                            <a:sysClr val="windowText" lastClr="000000"/>
                          </a:solidFill>
                          <a:effectLst/>
                        </a:rPr>
                        <a:t>Percentile</a:t>
                      </a:r>
                      <a:endParaRPr lang="en-US" sz="1800" b="1" dirty="0">
                        <a:solidFill>
                          <a:sysClr val="windowText" lastClr="000000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 smtClean="0">
                          <a:solidFill>
                            <a:sysClr val="windowText" lastClr="000000"/>
                          </a:solidFill>
                          <a:effectLst/>
                        </a:rPr>
                        <a:t>&gt; 90</a:t>
                      </a:r>
                      <a:r>
                        <a:rPr lang="en-US" sz="1200" b="1" baseline="30000" dirty="0" smtClean="0">
                          <a:solidFill>
                            <a:sysClr val="windowText" lastClr="000000"/>
                          </a:solidFill>
                          <a:effectLst/>
                        </a:rPr>
                        <a:t>th</a:t>
                      </a:r>
                      <a:r>
                        <a:rPr lang="en-US" sz="1200" b="1" dirty="0" smtClean="0">
                          <a:solidFill>
                            <a:sysClr val="windowText" lastClr="000000"/>
                          </a:solidFill>
                          <a:effectLst/>
                        </a:rPr>
                        <a:t> </a:t>
                      </a:r>
                      <a:r>
                        <a:rPr lang="en-US" sz="1200" b="1" dirty="0">
                          <a:solidFill>
                            <a:sysClr val="windowText" lastClr="000000"/>
                          </a:solidFill>
                          <a:effectLst/>
                        </a:rPr>
                        <a:t>Percentile </a:t>
                      </a:r>
                      <a:endParaRPr lang="en-US" sz="1800" b="1" dirty="0">
                        <a:solidFill>
                          <a:sysClr val="windowText" lastClr="000000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>
                    <a:solidFill>
                      <a:srgbClr val="FF0000"/>
                    </a:solidFill>
                  </a:tcPr>
                </a:tc>
              </a:tr>
            </a:tbl>
          </a:graphicData>
        </a:graphic>
      </p:graphicFrame>
      <p:sp>
        <p:nvSpPr>
          <p:cNvPr id="3" name="Rounded Rectangle 2"/>
          <p:cNvSpPr/>
          <p:nvPr/>
        </p:nvSpPr>
        <p:spPr>
          <a:xfrm>
            <a:off x="374650" y="5397441"/>
            <a:ext cx="8394700" cy="1055608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 lvl="1"/>
            <a:r>
              <a:rPr lang="en-US" sz="2800" dirty="0" smtClean="0">
                <a:solidFill>
                  <a:schemeClr val="accent6">
                    <a:lumMod val="75000"/>
                  </a:schemeClr>
                </a:solidFill>
              </a:rPr>
              <a:t>Qualitative</a:t>
            </a:r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assessment </a:t>
            </a: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of </a:t>
            </a:r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vulnerability based on mixture of </a:t>
            </a:r>
            <a:r>
              <a:rPr lang="en-US" sz="2800" dirty="0" smtClean="0">
                <a:solidFill>
                  <a:schemeClr val="accent6">
                    <a:lumMod val="75000"/>
                  </a:schemeClr>
                </a:solidFill>
              </a:rPr>
              <a:t>relative and absolute </a:t>
            </a:r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ranking of variables</a:t>
            </a: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4293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84738" y="1066763"/>
            <a:ext cx="7013101" cy="564123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101754"/>
            <a:ext cx="7772400" cy="738188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1" rtl="0">
              <a:spcBef>
                <a:spcPct val="0"/>
              </a:spcBef>
            </a:pPr>
            <a:r>
              <a:rPr lang="en-US" sz="4400" b="1" i="1" dirty="0" smtClean="0">
                <a:solidFill>
                  <a:schemeClr val="accent6">
                    <a:lumMod val="75000"/>
                  </a:schemeClr>
                </a:solidFill>
              </a:rPr>
              <a:t>Example Inputs</a:t>
            </a:r>
            <a:endParaRPr lang="en-US" sz="4400" b="1" i="1" kern="12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7027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7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5245" y="1282888"/>
            <a:ext cx="8047530" cy="547957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230158" y="101754"/>
            <a:ext cx="7772400" cy="738188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1" rtl="0">
              <a:spcBef>
                <a:spcPct val="0"/>
              </a:spcBef>
            </a:pPr>
            <a:r>
              <a:rPr lang="en-US" sz="4400" b="1" i="1" dirty="0" smtClean="0">
                <a:solidFill>
                  <a:schemeClr val="accent6">
                    <a:lumMod val="75000"/>
                  </a:schemeClr>
                </a:solidFill>
              </a:rPr>
              <a:t>Example Inputs</a:t>
            </a:r>
            <a:endParaRPr lang="en-US" sz="4400" b="1" i="1" kern="12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2127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3" name="Rectangle 2"/>
          <p:cNvSpPr>
            <a:spLocks noGrp="1" noChangeArrowheads="1"/>
          </p:cNvSpPr>
          <p:nvPr>
            <p:ph type="title"/>
          </p:nvPr>
        </p:nvSpPr>
        <p:spPr>
          <a:xfrm>
            <a:off x="230158" y="101754"/>
            <a:ext cx="7772400" cy="738188"/>
          </a:xfrm>
        </p:spPr>
        <p:txBody>
          <a:bodyPr>
            <a:noAutofit/>
          </a:bodyPr>
          <a:lstStyle/>
          <a:p>
            <a:pPr lvl="1" algn="l" rtl="0">
              <a:spcBef>
                <a:spcPct val="0"/>
              </a:spcBef>
            </a:pPr>
            <a:r>
              <a:rPr lang="en-US" sz="4400" b="1" i="1" dirty="0" smtClean="0">
                <a:solidFill>
                  <a:schemeClr val="accent6">
                    <a:lumMod val="75000"/>
                  </a:schemeClr>
                </a:solidFill>
              </a:rPr>
              <a:t>Vulnerability Index Output</a:t>
            </a:r>
            <a:endParaRPr lang="en-US" sz="4400" b="1" i="1" kern="1200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5452" y="1261855"/>
            <a:ext cx="8515350" cy="952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 descr="CoastalVulnerability.pn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52185" y="2413331"/>
            <a:ext cx="5522321" cy="4267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71331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7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0054" y="1885619"/>
            <a:ext cx="7833744" cy="479642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75858" y="1735849"/>
            <a:ext cx="2718830" cy="1914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ounded Rectangular Callout 8"/>
          <p:cNvSpPr/>
          <p:nvPr/>
        </p:nvSpPr>
        <p:spPr>
          <a:xfrm>
            <a:off x="96028" y="823819"/>
            <a:ext cx="8693130" cy="702860"/>
          </a:xfrm>
          <a:prstGeom prst="wedgeRoundRectCallout">
            <a:avLst>
              <a:gd name="adj1" fmla="val 26095"/>
              <a:gd name="adj2" fmla="val 138370"/>
              <a:gd name="adj3" fmla="val 16667"/>
            </a:avLst>
          </a:prstGeom>
          <a:solidFill>
            <a:sysClr val="window" lastClr="FFFFFF">
              <a:lumMod val="85000"/>
            </a:sysClr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Why does this bloody hell matter to </a:t>
            </a:r>
            <a:r>
              <a:rPr kumimoji="0" 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people</a:t>
            </a:r>
            <a:r>
              <a:rPr kumimoji="0" 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anyways?</a:t>
            </a:r>
          </a:p>
        </p:txBody>
      </p:sp>
      <p:sp>
        <p:nvSpPr>
          <p:cNvPr id="10" name="Rectangle 2"/>
          <p:cNvSpPr txBox="1">
            <a:spLocks noChangeArrowheads="1"/>
          </p:cNvSpPr>
          <p:nvPr/>
        </p:nvSpPr>
        <p:spPr>
          <a:xfrm>
            <a:off x="-434717" y="63508"/>
            <a:ext cx="8664530" cy="738188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1" algn="l" rtl="0">
              <a:spcBef>
                <a:spcPct val="0"/>
              </a:spcBef>
            </a:pPr>
            <a:r>
              <a:rPr lang="en-US" sz="4400" b="1" i="1" dirty="0" smtClean="0">
                <a:solidFill>
                  <a:schemeClr val="accent6">
                    <a:lumMod val="75000"/>
                  </a:schemeClr>
                </a:solidFill>
              </a:rPr>
              <a:t>Oh! And What Did Martha Say?</a:t>
            </a:r>
            <a:endParaRPr lang="en-US" sz="4400" b="1" i="1" kern="12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8209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37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3" name="Rectangle 2"/>
          <p:cNvSpPr>
            <a:spLocks noGrp="1" noChangeArrowheads="1"/>
          </p:cNvSpPr>
          <p:nvPr>
            <p:ph type="title"/>
          </p:nvPr>
        </p:nvSpPr>
        <p:spPr>
          <a:xfrm>
            <a:off x="1180214" y="166560"/>
            <a:ext cx="6807950" cy="851297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Limitations and Assumptions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104531" y="1972173"/>
            <a:ext cx="8920717" cy="3325416"/>
          </a:xfrm>
          <a:prstGeom prst="roundRect">
            <a:avLst>
              <a:gd name="adj" fmla="val 6306"/>
            </a:avLst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sz="3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- Complex </a:t>
            </a:r>
            <a:r>
              <a:rPr lang="en-US" sz="3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coastal processes summarized by 7 </a:t>
            </a:r>
            <a:r>
              <a:rPr lang="en-US" sz="3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variables</a:t>
            </a:r>
          </a:p>
          <a:p>
            <a:pPr algn="ctr"/>
            <a:r>
              <a:rPr lang="en-US" sz="3000" dirty="0" smtClean="0">
                <a:solidFill>
                  <a:schemeClr val="accent6">
                    <a:lumMod val="75000"/>
                  </a:schemeClr>
                </a:solidFill>
              </a:rPr>
              <a:t>Screening Tool</a:t>
            </a:r>
          </a:p>
          <a:p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sz="3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- No prediction of shoreline change</a:t>
            </a:r>
          </a:p>
          <a:p>
            <a:pPr algn="ctr"/>
            <a:r>
              <a:rPr lang="en-US" sz="3000" dirty="0" smtClean="0">
                <a:solidFill>
                  <a:schemeClr val="accent6">
                    <a:lumMod val="75000"/>
                  </a:schemeClr>
                </a:solidFill>
              </a:rPr>
              <a:t>Qualitative Tool</a:t>
            </a:r>
          </a:p>
          <a:p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sz="3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- Site-specific sediment transport patterns ignored</a:t>
            </a:r>
          </a:p>
          <a:p>
            <a:pPr algn="ctr"/>
            <a:r>
              <a:rPr lang="en-US" sz="3000" dirty="0" smtClean="0">
                <a:solidFill>
                  <a:schemeClr val="accent6">
                    <a:lumMod val="75000"/>
                  </a:schemeClr>
                </a:solidFill>
              </a:rPr>
              <a:t>General Tool</a:t>
            </a:r>
            <a:endParaRPr lang="en-US" sz="30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584034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6C3735-71CF-486D-88CB-9585C7023A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2997200" y="238744"/>
            <a:ext cx="3149600" cy="846161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ct val="0"/>
              </a:spcBef>
              <a:defRPr/>
            </a:pPr>
            <a:r>
              <a:rPr lang="en-US" sz="4400" b="1" dirty="0" smtClean="0">
                <a:solidFill>
                  <a:srgbClr val="F79646">
                    <a:lumMod val="75000"/>
                  </a:srgbClr>
                </a:solidFill>
              </a:rPr>
              <a:t>Application</a:t>
            </a:r>
            <a:endParaRPr lang="en-US" sz="4400" b="1" dirty="0">
              <a:solidFill>
                <a:srgbClr val="F79646">
                  <a:lumMod val="75000"/>
                </a:srgbClr>
              </a:solidFill>
            </a:endParaRPr>
          </a:p>
        </p:txBody>
      </p:sp>
      <p:pic>
        <p:nvPicPr>
          <p:cNvPr id="5" name="Picture 4" descr="nerdo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40681" y="1288876"/>
            <a:ext cx="5862637" cy="549133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35227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3" name="Rectangle 2"/>
          <p:cNvSpPr>
            <a:spLocks noGrp="1" noChangeArrowheads="1"/>
          </p:cNvSpPr>
          <p:nvPr>
            <p:ph type="title"/>
          </p:nvPr>
        </p:nvSpPr>
        <p:spPr>
          <a:xfrm>
            <a:off x="230158" y="101754"/>
            <a:ext cx="7772400" cy="738188"/>
          </a:xfrm>
        </p:spPr>
        <p:txBody>
          <a:bodyPr>
            <a:noAutofit/>
          </a:bodyPr>
          <a:lstStyle/>
          <a:p>
            <a:pPr algn="l" eaLnBrk="1" hangingPunct="1"/>
            <a:r>
              <a:rPr lang="en-US" b="1" i="1" kern="1200" dirty="0" smtClean="0">
                <a:solidFill>
                  <a:schemeClr val="accent6">
                    <a:lumMod val="75000"/>
                  </a:schemeClr>
                </a:solidFill>
              </a:rPr>
              <a:t>Model Steps</a:t>
            </a:r>
            <a:endParaRPr lang="en-US" b="1" i="1" kern="1200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74754" name="Picture 2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810432" y="3503634"/>
            <a:ext cx="5861028" cy="32848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049991" y="834817"/>
            <a:ext cx="6942103" cy="2553891"/>
          </a:xfrm>
          <a:prstGeom prst="roundRect">
            <a:avLst>
              <a:gd name="adj" fmla="val 12017"/>
            </a:avLst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3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Run Fetch Calculator</a:t>
            </a:r>
          </a:p>
          <a:p>
            <a:pPr marL="742950" lvl="1" indent="-285750">
              <a:buFontTx/>
              <a:buChar char="-"/>
            </a:pP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Fetch distances</a:t>
            </a:r>
          </a:p>
          <a:p>
            <a:pPr marL="742950" lvl="1" indent="-285750">
              <a:buFontTx/>
              <a:buChar char="-"/>
            </a:pP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Exposed/Non-Exposed Shorelines</a:t>
            </a:r>
          </a:p>
          <a:p>
            <a:pPr marL="342900" indent="-342900">
              <a:buAutoNum type="arabicPeriod"/>
            </a:pP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en-US" sz="3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Run Vulnerability Index</a:t>
            </a:r>
          </a:p>
        </p:txBody>
      </p:sp>
    </p:spTree>
    <p:extLst>
      <p:ext uri="{BB962C8B-B14F-4D97-AF65-F5344CB8AC3E}">
        <p14:creationId xmlns:p14="http://schemas.microsoft.com/office/powerpoint/2010/main" val="1406202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60" name="Picture 4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5-Point Star 15"/>
          <p:cNvSpPr/>
          <p:nvPr/>
        </p:nvSpPr>
        <p:spPr>
          <a:xfrm>
            <a:off x="5210683" y="2890386"/>
            <a:ext cx="370390" cy="335666"/>
          </a:xfrm>
          <a:prstGeom prst="star5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 smtClean="0">
              <a:solidFill>
                <a:prstClr val="white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-8246" y="6633673"/>
            <a:ext cx="1215397" cy="246221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en-US" sz="1000" dirty="0" err="1" smtClean="0">
                <a:solidFill>
                  <a:prstClr val="white"/>
                </a:solidFill>
              </a:rPr>
              <a:t>SaveGuanaCayReef</a:t>
            </a:r>
            <a:endParaRPr lang="en-US" sz="1000" b="1" dirty="0">
              <a:solidFill>
                <a:prstClr val="white"/>
              </a:solidFill>
            </a:endParaRPr>
          </a:p>
        </p:txBody>
      </p:sp>
      <p:pic>
        <p:nvPicPr>
          <p:cNvPr id="4" name="Picture 3" descr="FabienCousteau_org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21747" y="4832685"/>
            <a:ext cx="2603994" cy="1742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9" name="Group 11"/>
          <p:cNvGrpSpPr/>
          <p:nvPr/>
        </p:nvGrpSpPr>
        <p:grpSpPr>
          <a:xfrm>
            <a:off x="6536047" y="412418"/>
            <a:ext cx="2327866" cy="1751138"/>
            <a:chOff x="998686" y="3861955"/>
            <a:chExt cx="3003819" cy="2305483"/>
          </a:xfrm>
        </p:grpSpPr>
        <p:pic>
          <p:nvPicPr>
            <p:cNvPr id="20" name="Picture 7"/>
            <p:cNvPicPr>
              <a:picLocks noChangeAspect="1" noChangeArrowheads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0125" y="3865613"/>
              <a:ext cx="3002380" cy="23018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3" name="Rectangle 22"/>
            <p:cNvSpPr/>
            <p:nvPr/>
          </p:nvSpPr>
          <p:spPr>
            <a:xfrm>
              <a:off x="998686" y="3861955"/>
              <a:ext cx="1247457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dirty="0" smtClean="0">
                  <a:solidFill>
                    <a:prstClr val="black"/>
                  </a:solidFill>
                </a:rPr>
                <a:t>jimmymacofphoenix.com</a:t>
              </a:r>
              <a:endParaRPr lang="en-US" sz="8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24" name="Group 12"/>
          <p:cNvGrpSpPr/>
          <p:nvPr/>
        </p:nvGrpSpPr>
        <p:grpSpPr>
          <a:xfrm>
            <a:off x="182206" y="4885159"/>
            <a:ext cx="2468938" cy="1637076"/>
            <a:chOff x="-94333" y="-401497"/>
            <a:chExt cx="4440099" cy="2775063"/>
          </a:xfrm>
        </p:grpSpPr>
        <p:pic>
          <p:nvPicPr>
            <p:cNvPr id="25" name="Picture 2"/>
            <p:cNvPicPr>
              <a:picLocks noChangeAspect="1" noChangeArrowheads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94333" y="-401497"/>
              <a:ext cx="4440099" cy="27750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6" name="Rectangle 25"/>
            <p:cNvSpPr/>
            <p:nvPr/>
          </p:nvSpPr>
          <p:spPr>
            <a:xfrm>
              <a:off x="-23583" y="2072925"/>
              <a:ext cx="508473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sz="1000" b="1" i="1" dirty="0" smtClean="0">
                  <a:solidFill>
                    <a:prstClr val="white"/>
                  </a:solidFill>
                </a:rPr>
                <a:t>NOAA</a:t>
              </a:r>
              <a:endParaRPr lang="en-US" sz="1000" b="1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107146" y="103517"/>
            <a:ext cx="1854309" cy="2494046"/>
            <a:chOff x="4764504" y="866775"/>
            <a:chExt cx="1712495" cy="2303306"/>
          </a:xfrm>
        </p:grpSpPr>
        <p:pic>
          <p:nvPicPr>
            <p:cNvPr id="28" name="Picture 3"/>
            <p:cNvPicPr>
              <a:picLocks noChangeAspect="1" noChangeArrowheads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64504" y="866775"/>
              <a:ext cx="1712495" cy="23033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9" name="Rectangle 28"/>
            <p:cNvSpPr/>
            <p:nvPr/>
          </p:nvSpPr>
          <p:spPr>
            <a:xfrm>
              <a:off x="5689886" y="870102"/>
              <a:ext cx="76014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dirty="0" smtClean="0">
                  <a:solidFill>
                    <a:prstClr val="black"/>
                  </a:solidFill>
                </a:rPr>
                <a:t>adclassix.com</a:t>
              </a:r>
              <a:endParaRPr lang="en-US" sz="800" dirty="0">
                <a:solidFill>
                  <a:prstClr val="black"/>
                </a:solidFill>
              </a:endParaRPr>
            </a:p>
          </p:txBody>
        </p:sp>
      </p:grpSp>
      <p:sp>
        <p:nvSpPr>
          <p:cNvPr id="3" name="Freeform 2"/>
          <p:cNvSpPr/>
          <p:nvPr/>
        </p:nvSpPr>
        <p:spPr>
          <a:xfrm>
            <a:off x="671058" y="2616200"/>
            <a:ext cx="814842" cy="2247900"/>
          </a:xfrm>
          <a:custGeom>
            <a:avLst/>
            <a:gdLst>
              <a:gd name="connsiteX0" fmla="*/ 814842 w 814842"/>
              <a:gd name="connsiteY0" fmla="*/ 2247900 h 2247900"/>
              <a:gd name="connsiteX1" fmla="*/ 27442 w 814842"/>
              <a:gd name="connsiteY1" fmla="*/ 1244600 h 2247900"/>
              <a:gd name="connsiteX2" fmla="*/ 256042 w 814842"/>
              <a:gd name="connsiteY2" fmla="*/ 0 h 224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14842" h="2247900">
                <a:moveTo>
                  <a:pt x="814842" y="2247900"/>
                </a:moveTo>
                <a:cubicBezTo>
                  <a:pt x="467708" y="1933575"/>
                  <a:pt x="120575" y="1619250"/>
                  <a:pt x="27442" y="1244600"/>
                </a:cubicBezTo>
                <a:cubicBezTo>
                  <a:pt x="-65691" y="869950"/>
                  <a:pt x="95175" y="434975"/>
                  <a:pt x="256042" y="0"/>
                </a:cubicBezTo>
              </a:path>
            </a:pathLst>
          </a:custGeom>
          <a:noFill/>
          <a:ln w="57150">
            <a:solidFill>
              <a:schemeClr val="accent6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 4"/>
          <p:cNvSpPr/>
          <p:nvPr/>
        </p:nvSpPr>
        <p:spPr>
          <a:xfrm>
            <a:off x="1955800" y="888734"/>
            <a:ext cx="4559300" cy="432066"/>
          </a:xfrm>
          <a:custGeom>
            <a:avLst/>
            <a:gdLst>
              <a:gd name="connsiteX0" fmla="*/ 0 w 4559300"/>
              <a:gd name="connsiteY0" fmla="*/ 432066 h 432066"/>
              <a:gd name="connsiteX1" fmla="*/ 2413000 w 4559300"/>
              <a:gd name="connsiteY1" fmla="*/ 266 h 432066"/>
              <a:gd name="connsiteX2" fmla="*/ 4559300 w 4559300"/>
              <a:gd name="connsiteY2" fmla="*/ 381266 h 432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59300" h="432066">
                <a:moveTo>
                  <a:pt x="0" y="432066"/>
                </a:moveTo>
                <a:cubicBezTo>
                  <a:pt x="826558" y="220399"/>
                  <a:pt x="1653117" y="8733"/>
                  <a:pt x="2413000" y="266"/>
                </a:cubicBezTo>
                <a:cubicBezTo>
                  <a:pt x="3172883" y="-8201"/>
                  <a:pt x="3866091" y="186532"/>
                  <a:pt x="4559300" y="381266"/>
                </a:cubicBezTo>
              </a:path>
            </a:pathLst>
          </a:custGeom>
          <a:noFill/>
          <a:ln w="57150">
            <a:solidFill>
              <a:schemeClr val="accent6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5"/>
          <p:cNvSpPr/>
          <p:nvPr/>
        </p:nvSpPr>
        <p:spPr>
          <a:xfrm>
            <a:off x="7683500" y="2171700"/>
            <a:ext cx="660570" cy="2628900"/>
          </a:xfrm>
          <a:custGeom>
            <a:avLst/>
            <a:gdLst>
              <a:gd name="connsiteX0" fmla="*/ 50800 w 660570"/>
              <a:gd name="connsiteY0" fmla="*/ 0 h 2628900"/>
              <a:gd name="connsiteX1" fmla="*/ 660400 w 660570"/>
              <a:gd name="connsiteY1" fmla="*/ 1079500 h 2628900"/>
              <a:gd name="connsiteX2" fmla="*/ 0 w 660570"/>
              <a:gd name="connsiteY2" fmla="*/ 2628900 h 262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60570" h="2628900">
                <a:moveTo>
                  <a:pt x="50800" y="0"/>
                </a:moveTo>
                <a:cubicBezTo>
                  <a:pt x="359833" y="320675"/>
                  <a:pt x="668867" y="641350"/>
                  <a:pt x="660400" y="1079500"/>
                </a:cubicBezTo>
                <a:cubicBezTo>
                  <a:pt x="651933" y="1517650"/>
                  <a:pt x="325966" y="2073275"/>
                  <a:pt x="0" y="2628900"/>
                </a:cubicBezTo>
              </a:path>
            </a:pathLst>
          </a:custGeom>
          <a:noFill/>
          <a:ln w="57150">
            <a:solidFill>
              <a:schemeClr val="accent6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/>
          <p:cNvSpPr/>
          <p:nvPr/>
        </p:nvSpPr>
        <p:spPr>
          <a:xfrm>
            <a:off x="2667000" y="5816600"/>
            <a:ext cx="3759200" cy="584646"/>
          </a:xfrm>
          <a:custGeom>
            <a:avLst/>
            <a:gdLst>
              <a:gd name="connsiteX0" fmla="*/ 3759200 w 3759200"/>
              <a:gd name="connsiteY0" fmla="*/ 0 h 584646"/>
              <a:gd name="connsiteX1" fmla="*/ 1955800 w 3759200"/>
              <a:gd name="connsiteY1" fmla="*/ 584200 h 584646"/>
              <a:gd name="connsiteX2" fmla="*/ 0 w 3759200"/>
              <a:gd name="connsiteY2" fmla="*/ 76200 h 584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59200" h="584646">
                <a:moveTo>
                  <a:pt x="3759200" y="0"/>
                </a:moveTo>
                <a:cubicBezTo>
                  <a:pt x="3170766" y="285750"/>
                  <a:pt x="2582333" y="571500"/>
                  <a:pt x="1955800" y="584200"/>
                </a:cubicBezTo>
                <a:cubicBezTo>
                  <a:pt x="1329267" y="596900"/>
                  <a:pt x="664633" y="336550"/>
                  <a:pt x="0" y="76200"/>
                </a:cubicBezTo>
              </a:path>
            </a:pathLst>
          </a:custGeom>
          <a:noFill/>
          <a:ln w="57150">
            <a:solidFill>
              <a:schemeClr val="accent6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2502139" y="3003351"/>
            <a:ext cx="4088921" cy="851297"/>
          </a:xfrm>
          <a:prstGeom prst="roundRect">
            <a:avLst/>
          </a:prstGeom>
          <a:solidFill>
            <a:schemeClr val="tx1">
              <a:lumMod val="65000"/>
              <a:lumOff val="35000"/>
              <a:alpha val="8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 smtClean="0">
                <a:solidFill>
                  <a:schemeClr val="accent6">
                    <a:lumMod val="75000"/>
                  </a:schemeClr>
                </a:solidFill>
              </a:rPr>
              <a:t>Marine InVEST</a:t>
            </a:r>
            <a:endParaRPr lang="en-US" sz="44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5586846" y="1582404"/>
            <a:ext cx="2829148" cy="505670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txBody>
          <a:bodyPr wrap="none">
            <a:spAutoFit/>
          </a:bodyPr>
          <a:lstStyle/>
          <a:p>
            <a:pPr algn="ctr">
              <a:lnSpc>
                <a:spcPct val="115000"/>
              </a:lnSpc>
            </a:pPr>
            <a:r>
              <a:rPr lang="en-US" sz="2200" dirty="0">
                <a:solidFill>
                  <a:srgbClr val="F79646">
                    <a:lumMod val="75000"/>
                  </a:srgbClr>
                </a:solidFill>
              </a:rPr>
              <a:t>Geomorphology, Relief</a:t>
            </a:r>
          </a:p>
        </p:txBody>
      </p:sp>
      <p:sp>
        <p:nvSpPr>
          <p:cNvPr id="31" name="Rounded Rectangle 30"/>
          <p:cNvSpPr/>
          <p:nvPr/>
        </p:nvSpPr>
        <p:spPr>
          <a:xfrm>
            <a:off x="6821441" y="4618703"/>
            <a:ext cx="2086890" cy="532912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txBody>
          <a:bodyPr wrap="none">
            <a:spAutoFit/>
          </a:bodyPr>
          <a:lstStyle/>
          <a:p>
            <a:pPr algn="ctr">
              <a:lnSpc>
                <a:spcPct val="115000"/>
              </a:lnSpc>
            </a:pPr>
            <a:r>
              <a:rPr lang="en-US" sz="2200" dirty="0">
                <a:solidFill>
                  <a:srgbClr val="F79646">
                    <a:lumMod val="75000"/>
                  </a:srgbClr>
                </a:solidFill>
              </a:rPr>
              <a:t>Natural Habitats</a:t>
            </a:r>
          </a:p>
        </p:txBody>
      </p:sp>
      <p:sp>
        <p:nvSpPr>
          <p:cNvPr id="32" name="Rounded Rectangle 31"/>
          <p:cNvSpPr/>
          <p:nvPr/>
        </p:nvSpPr>
        <p:spPr>
          <a:xfrm>
            <a:off x="1538762" y="358022"/>
            <a:ext cx="1612299" cy="532912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txBody>
          <a:bodyPr wrap="none">
            <a:spAutoFit/>
          </a:bodyPr>
          <a:lstStyle/>
          <a:p>
            <a:pPr algn="ctr">
              <a:lnSpc>
                <a:spcPct val="115000"/>
              </a:lnSpc>
            </a:pPr>
            <a:r>
              <a:rPr lang="en-US" sz="2200" dirty="0">
                <a:solidFill>
                  <a:srgbClr val="F79646">
                    <a:lumMod val="75000"/>
                  </a:srgbClr>
                </a:solidFill>
              </a:rPr>
              <a:t>Wave, </a:t>
            </a:r>
            <a:r>
              <a:rPr lang="en-US" sz="2200" dirty="0" smtClean="0">
                <a:solidFill>
                  <a:srgbClr val="F79646">
                    <a:lumMod val="75000"/>
                  </a:srgbClr>
                </a:solidFill>
              </a:rPr>
              <a:t>Wind</a:t>
            </a:r>
            <a:endParaRPr lang="en-US" sz="2200" dirty="0">
              <a:solidFill>
                <a:srgbClr val="F79646">
                  <a:lumMod val="75000"/>
                </a:srgbClr>
              </a:solidFill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357950" y="2382729"/>
            <a:ext cx="1632357" cy="507657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txBody>
          <a:bodyPr wrap="none">
            <a:spAutoFit/>
          </a:bodyPr>
          <a:lstStyle/>
          <a:p>
            <a:pPr algn="ctr">
              <a:lnSpc>
                <a:spcPct val="115000"/>
              </a:lnSpc>
            </a:pPr>
            <a:r>
              <a:rPr lang="en-US" sz="2200" dirty="0" smtClean="0">
                <a:solidFill>
                  <a:srgbClr val="F79646">
                    <a:lumMod val="75000"/>
                  </a:srgbClr>
                </a:solidFill>
              </a:rPr>
              <a:t>Storm Surge</a:t>
            </a:r>
            <a:endParaRPr lang="en-US" sz="2200" dirty="0">
              <a:solidFill>
                <a:srgbClr val="F79646">
                  <a:lumMod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8081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75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7" grpId="0" animBg="1"/>
      <p:bldP spid="22" grpId="0" animBg="1"/>
      <p:bldP spid="30" grpId="1" animBg="1"/>
      <p:bldP spid="31" grpId="1" animBg="1"/>
      <p:bldP spid="32" grpId="1" animBg="1"/>
      <p:bldP spid="33" grpId="1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itle 1"/>
          <p:cNvSpPr>
            <a:spLocks noGrp="1"/>
          </p:cNvSpPr>
          <p:nvPr>
            <p:ph type="title"/>
          </p:nvPr>
        </p:nvSpPr>
        <p:spPr>
          <a:xfrm>
            <a:off x="1276350" y="343186"/>
            <a:ext cx="6591300" cy="831273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>
              <a:defRPr/>
            </a:pP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Erosion/Inundation Model</a:t>
            </a:r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1426" y="1531103"/>
            <a:ext cx="9155426" cy="49720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Rectangle 17"/>
          <p:cNvSpPr/>
          <p:nvPr/>
        </p:nvSpPr>
        <p:spPr>
          <a:xfrm>
            <a:off x="40944" y="6225533"/>
            <a:ext cx="877163" cy="246221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en-US" sz="1000" b="1" dirty="0" err="1" smtClean="0">
                <a:solidFill>
                  <a:prstClr val="white"/>
                </a:solidFill>
              </a:rPr>
              <a:t>Steve@Flickr</a:t>
            </a:r>
            <a:endParaRPr lang="en-US" sz="1000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923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/>
          <p:cNvSpPr/>
          <p:nvPr/>
        </p:nvSpPr>
        <p:spPr>
          <a:xfrm>
            <a:off x="66675" y="1981200"/>
            <a:ext cx="9020175" cy="45339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0025" y="2076450"/>
            <a:ext cx="1765083" cy="1533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Freeform 19"/>
          <p:cNvSpPr/>
          <p:nvPr/>
        </p:nvSpPr>
        <p:spPr>
          <a:xfrm>
            <a:off x="247649" y="4333875"/>
            <a:ext cx="5895975" cy="352425"/>
          </a:xfrm>
          <a:custGeom>
            <a:avLst/>
            <a:gdLst>
              <a:gd name="connsiteX0" fmla="*/ 0 w 6134100"/>
              <a:gd name="connsiteY0" fmla="*/ 276225 h 352425"/>
              <a:gd name="connsiteX1" fmla="*/ 657225 w 6134100"/>
              <a:gd name="connsiteY1" fmla="*/ 47625 h 352425"/>
              <a:gd name="connsiteX2" fmla="*/ 1533525 w 6134100"/>
              <a:gd name="connsiteY2" fmla="*/ 276225 h 352425"/>
              <a:gd name="connsiteX3" fmla="*/ 2247900 w 6134100"/>
              <a:gd name="connsiteY3" fmla="*/ 257175 h 352425"/>
              <a:gd name="connsiteX4" fmla="*/ 2981325 w 6134100"/>
              <a:gd name="connsiteY4" fmla="*/ 38100 h 352425"/>
              <a:gd name="connsiteX5" fmla="*/ 4029075 w 6134100"/>
              <a:gd name="connsiteY5" fmla="*/ 333375 h 352425"/>
              <a:gd name="connsiteX6" fmla="*/ 4819650 w 6134100"/>
              <a:gd name="connsiteY6" fmla="*/ 152400 h 352425"/>
              <a:gd name="connsiteX7" fmla="*/ 5372100 w 6134100"/>
              <a:gd name="connsiteY7" fmla="*/ 19050 h 352425"/>
              <a:gd name="connsiteX8" fmla="*/ 5810250 w 6134100"/>
              <a:gd name="connsiteY8" fmla="*/ 95250 h 352425"/>
              <a:gd name="connsiteX9" fmla="*/ 6134100 w 6134100"/>
              <a:gd name="connsiteY9" fmla="*/ 0 h 352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134100" h="352425">
                <a:moveTo>
                  <a:pt x="0" y="276225"/>
                </a:moveTo>
                <a:cubicBezTo>
                  <a:pt x="200819" y="161925"/>
                  <a:pt x="401638" y="47625"/>
                  <a:pt x="657225" y="47625"/>
                </a:cubicBezTo>
                <a:cubicBezTo>
                  <a:pt x="912812" y="47625"/>
                  <a:pt x="1268413" y="241300"/>
                  <a:pt x="1533525" y="276225"/>
                </a:cubicBezTo>
                <a:cubicBezTo>
                  <a:pt x="1798638" y="311150"/>
                  <a:pt x="2006600" y="296862"/>
                  <a:pt x="2247900" y="257175"/>
                </a:cubicBezTo>
                <a:cubicBezTo>
                  <a:pt x="2489200" y="217488"/>
                  <a:pt x="2684463" y="25400"/>
                  <a:pt x="2981325" y="38100"/>
                </a:cubicBezTo>
                <a:cubicBezTo>
                  <a:pt x="3278187" y="50800"/>
                  <a:pt x="3722688" y="314325"/>
                  <a:pt x="4029075" y="333375"/>
                </a:cubicBezTo>
                <a:cubicBezTo>
                  <a:pt x="4335462" y="352425"/>
                  <a:pt x="4819650" y="152400"/>
                  <a:pt x="4819650" y="152400"/>
                </a:cubicBezTo>
                <a:cubicBezTo>
                  <a:pt x="5043488" y="100013"/>
                  <a:pt x="5207000" y="28575"/>
                  <a:pt x="5372100" y="19050"/>
                </a:cubicBezTo>
                <a:cubicBezTo>
                  <a:pt x="5537200" y="9525"/>
                  <a:pt x="5683250" y="98425"/>
                  <a:pt x="5810250" y="95250"/>
                </a:cubicBezTo>
                <a:cubicBezTo>
                  <a:pt x="5937250" y="92075"/>
                  <a:pt x="6035675" y="46037"/>
                  <a:pt x="6134100" y="0"/>
                </a:cubicBezTo>
              </a:path>
            </a:pathLst>
          </a:cu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49" name="Freeform 48"/>
          <p:cNvSpPr/>
          <p:nvPr/>
        </p:nvSpPr>
        <p:spPr>
          <a:xfrm>
            <a:off x="409575" y="3829050"/>
            <a:ext cx="8686800" cy="2228850"/>
          </a:xfrm>
          <a:custGeom>
            <a:avLst/>
            <a:gdLst>
              <a:gd name="connsiteX0" fmla="*/ 0 w 8686800"/>
              <a:gd name="connsiteY0" fmla="*/ 2228850 h 2228850"/>
              <a:gd name="connsiteX1" fmla="*/ 1200150 w 8686800"/>
              <a:gd name="connsiteY1" fmla="*/ 2209800 h 2228850"/>
              <a:gd name="connsiteX2" fmla="*/ 2476500 w 8686800"/>
              <a:gd name="connsiteY2" fmla="*/ 2085975 h 2228850"/>
              <a:gd name="connsiteX3" fmla="*/ 3895725 w 8686800"/>
              <a:gd name="connsiteY3" fmla="*/ 1590675 h 2228850"/>
              <a:gd name="connsiteX4" fmla="*/ 4781550 w 8686800"/>
              <a:gd name="connsiteY4" fmla="*/ 1133475 h 2228850"/>
              <a:gd name="connsiteX5" fmla="*/ 5438775 w 8686800"/>
              <a:gd name="connsiteY5" fmla="*/ 628650 h 2228850"/>
              <a:gd name="connsiteX6" fmla="*/ 6267450 w 8686800"/>
              <a:gd name="connsiteY6" fmla="*/ 552450 h 2228850"/>
              <a:gd name="connsiteX7" fmla="*/ 6486525 w 8686800"/>
              <a:gd name="connsiteY7" fmla="*/ 485775 h 2228850"/>
              <a:gd name="connsiteX8" fmla="*/ 6905625 w 8686800"/>
              <a:gd name="connsiteY8" fmla="*/ 104775 h 2228850"/>
              <a:gd name="connsiteX9" fmla="*/ 7191375 w 8686800"/>
              <a:gd name="connsiteY9" fmla="*/ 19050 h 2228850"/>
              <a:gd name="connsiteX10" fmla="*/ 7439025 w 8686800"/>
              <a:gd name="connsiteY10" fmla="*/ 219075 h 2228850"/>
              <a:gd name="connsiteX11" fmla="*/ 7620000 w 8686800"/>
              <a:gd name="connsiteY11" fmla="*/ 371475 h 2228850"/>
              <a:gd name="connsiteX12" fmla="*/ 7829550 w 8686800"/>
              <a:gd name="connsiteY12" fmla="*/ 381000 h 2228850"/>
              <a:gd name="connsiteX13" fmla="*/ 8058150 w 8686800"/>
              <a:gd name="connsiteY13" fmla="*/ 342900 h 2228850"/>
              <a:gd name="connsiteX14" fmla="*/ 8686800 w 8686800"/>
              <a:gd name="connsiteY14" fmla="*/ 352425 h 2228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8686800" h="2228850">
                <a:moveTo>
                  <a:pt x="0" y="2228850"/>
                </a:moveTo>
                <a:lnTo>
                  <a:pt x="1200150" y="2209800"/>
                </a:lnTo>
                <a:cubicBezTo>
                  <a:pt x="1612900" y="2185988"/>
                  <a:pt x="2027238" y="2189162"/>
                  <a:pt x="2476500" y="2085975"/>
                </a:cubicBezTo>
                <a:cubicBezTo>
                  <a:pt x="2925762" y="1982788"/>
                  <a:pt x="3511550" y="1749425"/>
                  <a:pt x="3895725" y="1590675"/>
                </a:cubicBezTo>
                <a:cubicBezTo>
                  <a:pt x="4279900" y="1431925"/>
                  <a:pt x="4524375" y="1293812"/>
                  <a:pt x="4781550" y="1133475"/>
                </a:cubicBezTo>
                <a:cubicBezTo>
                  <a:pt x="5038725" y="973138"/>
                  <a:pt x="5191125" y="725488"/>
                  <a:pt x="5438775" y="628650"/>
                </a:cubicBezTo>
                <a:cubicBezTo>
                  <a:pt x="5686425" y="531812"/>
                  <a:pt x="6092825" y="576262"/>
                  <a:pt x="6267450" y="552450"/>
                </a:cubicBezTo>
                <a:cubicBezTo>
                  <a:pt x="6442075" y="528638"/>
                  <a:pt x="6380163" y="560387"/>
                  <a:pt x="6486525" y="485775"/>
                </a:cubicBezTo>
                <a:cubicBezTo>
                  <a:pt x="6592887" y="411163"/>
                  <a:pt x="6788150" y="182563"/>
                  <a:pt x="6905625" y="104775"/>
                </a:cubicBezTo>
                <a:cubicBezTo>
                  <a:pt x="7023100" y="26988"/>
                  <a:pt x="7102475" y="0"/>
                  <a:pt x="7191375" y="19050"/>
                </a:cubicBezTo>
                <a:cubicBezTo>
                  <a:pt x="7280275" y="38100"/>
                  <a:pt x="7367588" y="160338"/>
                  <a:pt x="7439025" y="219075"/>
                </a:cubicBezTo>
                <a:cubicBezTo>
                  <a:pt x="7510462" y="277812"/>
                  <a:pt x="7554913" y="344488"/>
                  <a:pt x="7620000" y="371475"/>
                </a:cubicBezTo>
                <a:cubicBezTo>
                  <a:pt x="7685087" y="398462"/>
                  <a:pt x="7756525" y="385763"/>
                  <a:pt x="7829550" y="381000"/>
                </a:cubicBezTo>
                <a:cubicBezTo>
                  <a:pt x="7902575" y="376237"/>
                  <a:pt x="7915275" y="347663"/>
                  <a:pt x="8058150" y="342900"/>
                </a:cubicBezTo>
                <a:cubicBezTo>
                  <a:pt x="8201025" y="338138"/>
                  <a:pt x="8443912" y="345281"/>
                  <a:pt x="8686800" y="352425"/>
                </a:cubicBezTo>
              </a:path>
            </a:pathLst>
          </a:custGeom>
          <a:ln w="38100">
            <a:solidFill>
              <a:schemeClr val="bg2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14" name="Freeform 13"/>
          <p:cNvSpPr/>
          <p:nvPr/>
        </p:nvSpPr>
        <p:spPr>
          <a:xfrm>
            <a:off x="628651" y="3771901"/>
            <a:ext cx="6858000" cy="742950"/>
          </a:xfrm>
          <a:custGeom>
            <a:avLst/>
            <a:gdLst>
              <a:gd name="connsiteX0" fmla="*/ 0 w 6134100"/>
              <a:gd name="connsiteY0" fmla="*/ 276225 h 352425"/>
              <a:gd name="connsiteX1" fmla="*/ 657225 w 6134100"/>
              <a:gd name="connsiteY1" fmla="*/ 47625 h 352425"/>
              <a:gd name="connsiteX2" fmla="*/ 1533525 w 6134100"/>
              <a:gd name="connsiteY2" fmla="*/ 276225 h 352425"/>
              <a:gd name="connsiteX3" fmla="*/ 2247900 w 6134100"/>
              <a:gd name="connsiteY3" fmla="*/ 257175 h 352425"/>
              <a:gd name="connsiteX4" fmla="*/ 2981325 w 6134100"/>
              <a:gd name="connsiteY4" fmla="*/ 38100 h 352425"/>
              <a:gd name="connsiteX5" fmla="*/ 4029075 w 6134100"/>
              <a:gd name="connsiteY5" fmla="*/ 333375 h 352425"/>
              <a:gd name="connsiteX6" fmla="*/ 4819650 w 6134100"/>
              <a:gd name="connsiteY6" fmla="*/ 152400 h 352425"/>
              <a:gd name="connsiteX7" fmla="*/ 5372100 w 6134100"/>
              <a:gd name="connsiteY7" fmla="*/ 19050 h 352425"/>
              <a:gd name="connsiteX8" fmla="*/ 5810250 w 6134100"/>
              <a:gd name="connsiteY8" fmla="*/ 95250 h 352425"/>
              <a:gd name="connsiteX9" fmla="*/ 6134100 w 6134100"/>
              <a:gd name="connsiteY9" fmla="*/ 0 h 352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134100" h="352425">
                <a:moveTo>
                  <a:pt x="0" y="276225"/>
                </a:moveTo>
                <a:cubicBezTo>
                  <a:pt x="200819" y="161925"/>
                  <a:pt x="401638" y="47625"/>
                  <a:pt x="657225" y="47625"/>
                </a:cubicBezTo>
                <a:cubicBezTo>
                  <a:pt x="912812" y="47625"/>
                  <a:pt x="1268413" y="241300"/>
                  <a:pt x="1533525" y="276225"/>
                </a:cubicBezTo>
                <a:cubicBezTo>
                  <a:pt x="1798638" y="311150"/>
                  <a:pt x="2006600" y="296862"/>
                  <a:pt x="2247900" y="257175"/>
                </a:cubicBezTo>
                <a:cubicBezTo>
                  <a:pt x="2489200" y="217488"/>
                  <a:pt x="2684463" y="25400"/>
                  <a:pt x="2981325" y="38100"/>
                </a:cubicBezTo>
                <a:cubicBezTo>
                  <a:pt x="3278187" y="50800"/>
                  <a:pt x="3722688" y="314325"/>
                  <a:pt x="4029075" y="333375"/>
                </a:cubicBezTo>
                <a:cubicBezTo>
                  <a:pt x="4335462" y="352425"/>
                  <a:pt x="4819650" y="152400"/>
                  <a:pt x="4819650" y="152400"/>
                </a:cubicBezTo>
                <a:cubicBezTo>
                  <a:pt x="5043488" y="100013"/>
                  <a:pt x="5207000" y="28575"/>
                  <a:pt x="5372100" y="19050"/>
                </a:cubicBezTo>
                <a:cubicBezTo>
                  <a:pt x="5537200" y="9525"/>
                  <a:pt x="5683250" y="98425"/>
                  <a:pt x="5810250" y="95250"/>
                </a:cubicBezTo>
                <a:cubicBezTo>
                  <a:pt x="5937250" y="92075"/>
                  <a:pt x="6035675" y="46037"/>
                  <a:pt x="6134100" y="0"/>
                </a:cubicBezTo>
              </a:path>
            </a:pathLst>
          </a:cu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1276350" y="371425"/>
            <a:ext cx="6591300" cy="831273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25400" cap="flat" cmpd="sng" algn="ctr">
            <a:solidFill>
              <a:schemeClr val="tx1">
                <a:lumMod val="85000"/>
                <a:lumOff val="15000"/>
              </a:scheme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b="1" smtClean="0">
                <a:solidFill>
                  <a:srgbClr val="F79646">
                    <a:lumMod val="75000"/>
                  </a:srgbClr>
                </a:solidFill>
              </a:rPr>
              <a:t>Erosion/Inundation Model</a:t>
            </a:r>
            <a:endParaRPr lang="en-US" b="1" dirty="0">
              <a:solidFill>
                <a:srgbClr val="F79646">
                  <a:lumMod val="75000"/>
                </a:srgbClr>
              </a:solidFill>
            </a:endParaRPr>
          </a:p>
        </p:txBody>
      </p:sp>
      <p:sp>
        <p:nvSpPr>
          <p:cNvPr id="63" name="Freeform 62"/>
          <p:cNvSpPr/>
          <p:nvPr/>
        </p:nvSpPr>
        <p:spPr>
          <a:xfrm>
            <a:off x="400050" y="4022725"/>
            <a:ext cx="8686800" cy="2044700"/>
          </a:xfrm>
          <a:custGeom>
            <a:avLst/>
            <a:gdLst>
              <a:gd name="connsiteX0" fmla="*/ 0 w 8686800"/>
              <a:gd name="connsiteY0" fmla="*/ 2016125 h 2044700"/>
              <a:gd name="connsiteX1" fmla="*/ 638175 w 8686800"/>
              <a:gd name="connsiteY1" fmla="*/ 2016125 h 2044700"/>
              <a:gd name="connsiteX2" fmla="*/ 1352550 w 8686800"/>
              <a:gd name="connsiteY2" fmla="*/ 1978025 h 2044700"/>
              <a:gd name="connsiteX3" fmla="*/ 1895475 w 8686800"/>
              <a:gd name="connsiteY3" fmla="*/ 1616075 h 2044700"/>
              <a:gd name="connsiteX4" fmla="*/ 2305050 w 8686800"/>
              <a:gd name="connsiteY4" fmla="*/ 1530350 h 2044700"/>
              <a:gd name="connsiteX5" fmla="*/ 2857500 w 8686800"/>
              <a:gd name="connsiteY5" fmla="*/ 1758950 h 2044700"/>
              <a:gd name="connsiteX6" fmla="*/ 3390900 w 8686800"/>
              <a:gd name="connsiteY6" fmla="*/ 1587500 h 2044700"/>
              <a:gd name="connsiteX7" fmla="*/ 4171950 w 8686800"/>
              <a:gd name="connsiteY7" fmla="*/ 1273175 h 2044700"/>
              <a:gd name="connsiteX8" fmla="*/ 4810125 w 8686800"/>
              <a:gd name="connsiteY8" fmla="*/ 920750 h 2044700"/>
              <a:gd name="connsiteX9" fmla="*/ 5267325 w 8686800"/>
              <a:gd name="connsiteY9" fmla="*/ 806450 h 2044700"/>
              <a:gd name="connsiteX10" fmla="*/ 5905500 w 8686800"/>
              <a:gd name="connsiteY10" fmla="*/ 549275 h 2044700"/>
              <a:gd name="connsiteX11" fmla="*/ 6448425 w 8686800"/>
              <a:gd name="connsiteY11" fmla="*/ 444500 h 2044700"/>
              <a:gd name="connsiteX12" fmla="*/ 6791325 w 8686800"/>
              <a:gd name="connsiteY12" fmla="*/ 415925 h 2044700"/>
              <a:gd name="connsiteX13" fmla="*/ 7010400 w 8686800"/>
              <a:gd name="connsiteY13" fmla="*/ 120650 h 2044700"/>
              <a:gd name="connsiteX14" fmla="*/ 7239000 w 8686800"/>
              <a:gd name="connsiteY14" fmla="*/ 6350 h 2044700"/>
              <a:gd name="connsiteX15" fmla="*/ 7524750 w 8686800"/>
              <a:gd name="connsiteY15" fmla="*/ 82550 h 2044700"/>
              <a:gd name="connsiteX16" fmla="*/ 7610475 w 8686800"/>
              <a:gd name="connsiteY16" fmla="*/ 158750 h 2044700"/>
              <a:gd name="connsiteX17" fmla="*/ 7800975 w 8686800"/>
              <a:gd name="connsiteY17" fmla="*/ 206375 h 2044700"/>
              <a:gd name="connsiteX18" fmla="*/ 8029575 w 8686800"/>
              <a:gd name="connsiteY18" fmla="*/ 149225 h 2044700"/>
              <a:gd name="connsiteX19" fmla="*/ 8686800 w 8686800"/>
              <a:gd name="connsiteY19" fmla="*/ 149225 h 204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8686800" h="2044700">
                <a:moveTo>
                  <a:pt x="0" y="2016125"/>
                </a:moveTo>
                <a:cubicBezTo>
                  <a:pt x="206375" y="2019300"/>
                  <a:pt x="412750" y="2022475"/>
                  <a:pt x="638175" y="2016125"/>
                </a:cubicBezTo>
                <a:cubicBezTo>
                  <a:pt x="863600" y="2009775"/>
                  <a:pt x="1143000" y="2044700"/>
                  <a:pt x="1352550" y="1978025"/>
                </a:cubicBezTo>
                <a:cubicBezTo>
                  <a:pt x="1562100" y="1911350"/>
                  <a:pt x="1736725" y="1690687"/>
                  <a:pt x="1895475" y="1616075"/>
                </a:cubicBezTo>
                <a:cubicBezTo>
                  <a:pt x="2054225" y="1541463"/>
                  <a:pt x="2144713" y="1506538"/>
                  <a:pt x="2305050" y="1530350"/>
                </a:cubicBezTo>
                <a:cubicBezTo>
                  <a:pt x="2465388" y="1554163"/>
                  <a:pt x="2676525" y="1749425"/>
                  <a:pt x="2857500" y="1758950"/>
                </a:cubicBezTo>
                <a:cubicBezTo>
                  <a:pt x="3038475" y="1768475"/>
                  <a:pt x="3171825" y="1668463"/>
                  <a:pt x="3390900" y="1587500"/>
                </a:cubicBezTo>
                <a:cubicBezTo>
                  <a:pt x="3609975" y="1506538"/>
                  <a:pt x="3935413" y="1384300"/>
                  <a:pt x="4171950" y="1273175"/>
                </a:cubicBezTo>
                <a:cubicBezTo>
                  <a:pt x="4408487" y="1162050"/>
                  <a:pt x="4627563" y="998538"/>
                  <a:pt x="4810125" y="920750"/>
                </a:cubicBezTo>
                <a:cubicBezTo>
                  <a:pt x="4992688" y="842963"/>
                  <a:pt x="5084763" y="868362"/>
                  <a:pt x="5267325" y="806450"/>
                </a:cubicBezTo>
                <a:cubicBezTo>
                  <a:pt x="5449887" y="744538"/>
                  <a:pt x="5708650" y="609600"/>
                  <a:pt x="5905500" y="549275"/>
                </a:cubicBezTo>
                <a:cubicBezTo>
                  <a:pt x="6102350" y="488950"/>
                  <a:pt x="6300788" y="466725"/>
                  <a:pt x="6448425" y="444500"/>
                </a:cubicBezTo>
                <a:cubicBezTo>
                  <a:pt x="6596062" y="422275"/>
                  <a:pt x="6697663" y="469900"/>
                  <a:pt x="6791325" y="415925"/>
                </a:cubicBezTo>
                <a:cubicBezTo>
                  <a:pt x="6884987" y="361950"/>
                  <a:pt x="6935788" y="188912"/>
                  <a:pt x="7010400" y="120650"/>
                </a:cubicBezTo>
                <a:cubicBezTo>
                  <a:pt x="7085012" y="52388"/>
                  <a:pt x="7153275" y="12700"/>
                  <a:pt x="7239000" y="6350"/>
                </a:cubicBezTo>
                <a:cubicBezTo>
                  <a:pt x="7324725" y="0"/>
                  <a:pt x="7462838" y="57150"/>
                  <a:pt x="7524750" y="82550"/>
                </a:cubicBezTo>
                <a:cubicBezTo>
                  <a:pt x="7586662" y="107950"/>
                  <a:pt x="7564438" y="138113"/>
                  <a:pt x="7610475" y="158750"/>
                </a:cubicBezTo>
                <a:cubicBezTo>
                  <a:pt x="7656513" y="179388"/>
                  <a:pt x="7731125" y="207963"/>
                  <a:pt x="7800975" y="206375"/>
                </a:cubicBezTo>
                <a:cubicBezTo>
                  <a:pt x="7870825" y="204788"/>
                  <a:pt x="7881938" y="158750"/>
                  <a:pt x="8029575" y="149225"/>
                </a:cubicBezTo>
                <a:cubicBezTo>
                  <a:pt x="8177212" y="139700"/>
                  <a:pt x="8432006" y="144462"/>
                  <a:pt x="8686800" y="149225"/>
                </a:cubicBezTo>
              </a:path>
            </a:pathLst>
          </a:custGeom>
          <a:ln w="38100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5612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2.51214E-6 L 0.15052 -0.0687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500" y="-34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8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0" grpId="1" animBg="1"/>
      <p:bldP spid="14" grpId="0" animBg="1"/>
      <p:bldP spid="63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ectangle 65"/>
          <p:cNvSpPr/>
          <p:nvPr/>
        </p:nvSpPr>
        <p:spPr>
          <a:xfrm>
            <a:off x="66675" y="2048515"/>
            <a:ext cx="9020175" cy="45339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2" name="Group 92"/>
          <p:cNvGrpSpPr/>
          <p:nvPr/>
        </p:nvGrpSpPr>
        <p:grpSpPr>
          <a:xfrm>
            <a:off x="6888923" y="3546598"/>
            <a:ext cx="1445452" cy="638941"/>
            <a:chOff x="6888923" y="3546598"/>
            <a:chExt cx="1445452" cy="638941"/>
          </a:xfrm>
        </p:grpSpPr>
        <p:pic>
          <p:nvPicPr>
            <p:cNvPr id="62" name="Picture 2"/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03348" y="3889498"/>
              <a:ext cx="331027" cy="29604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3" name="Picture 2"/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88923" y="3594223"/>
              <a:ext cx="331027" cy="29604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9" name="Picture 2"/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60423" y="3575173"/>
              <a:ext cx="331027" cy="29604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0" name="Picture 2"/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84198" y="3546598"/>
              <a:ext cx="331027" cy="29604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1" name="Picture 2"/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79498" y="3698998"/>
              <a:ext cx="331027" cy="29604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3" name="Group 30"/>
          <p:cNvGrpSpPr/>
          <p:nvPr/>
        </p:nvGrpSpPr>
        <p:grpSpPr>
          <a:xfrm>
            <a:off x="8479246" y="3429000"/>
            <a:ext cx="531404" cy="685800"/>
            <a:chOff x="1066800" y="2514600"/>
            <a:chExt cx="838200" cy="1066800"/>
          </a:xfrm>
        </p:grpSpPr>
        <p:sp>
          <p:nvSpPr>
            <p:cNvPr id="27" name="Rectangle 26"/>
            <p:cNvSpPr/>
            <p:nvPr/>
          </p:nvSpPr>
          <p:spPr>
            <a:xfrm>
              <a:off x="1219200" y="2895600"/>
              <a:ext cx="533400" cy="6858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8" name="Isosceles Triangle 27"/>
            <p:cNvSpPr/>
            <p:nvPr/>
          </p:nvSpPr>
          <p:spPr>
            <a:xfrm>
              <a:off x="1066800" y="2514600"/>
              <a:ext cx="838200" cy="381000"/>
            </a:xfrm>
            <a:prstGeom prst="triangl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4" name="Group 91"/>
          <p:cNvGrpSpPr/>
          <p:nvPr/>
        </p:nvGrpSpPr>
        <p:grpSpPr>
          <a:xfrm>
            <a:off x="4648450" y="4572530"/>
            <a:ext cx="777443" cy="650567"/>
            <a:chOff x="4648450" y="4572530"/>
            <a:chExt cx="777443" cy="650567"/>
          </a:xfrm>
        </p:grpSpPr>
        <p:grpSp>
          <p:nvGrpSpPr>
            <p:cNvPr id="5" name="Group 39"/>
            <p:cNvGrpSpPr/>
            <p:nvPr/>
          </p:nvGrpSpPr>
          <p:grpSpPr>
            <a:xfrm>
              <a:off x="4959168" y="4772555"/>
              <a:ext cx="152400" cy="246356"/>
              <a:chOff x="5105400" y="3716044"/>
              <a:chExt cx="152400" cy="246356"/>
            </a:xfrm>
          </p:grpSpPr>
          <p:cxnSp>
            <p:nvCxnSpPr>
              <p:cNvPr id="30" name="Straight Connector 29"/>
              <p:cNvCxnSpPr/>
              <p:nvPr/>
            </p:nvCxnSpPr>
            <p:spPr>
              <a:xfrm rot="16200000" flipH="1">
                <a:off x="5029200" y="3792244"/>
                <a:ext cx="228600" cy="76200"/>
              </a:xfrm>
              <a:prstGeom prst="line">
                <a:avLst/>
              </a:prstGeom>
              <a:ln w="25400">
                <a:solidFill>
                  <a:srgbClr val="50B66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>
              <a:xfrm rot="5400000">
                <a:off x="5105400" y="3810000"/>
                <a:ext cx="228600" cy="76200"/>
              </a:xfrm>
              <a:prstGeom prst="line">
                <a:avLst/>
              </a:prstGeom>
              <a:ln w="25400">
                <a:solidFill>
                  <a:srgbClr val="50B66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>
              <a:xfrm rot="5400000">
                <a:off x="5067300" y="3848100"/>
                <a:ext cx="228600" cy="0"/>
              </a:xfrm>
              <a:prstGeom prst="line">
                <a:avLst/>
              </a:prstGeom>
              <a:ln w="25400">
                <a:solidFill>
                  <a:srgbClr val="50B66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" name="Group 39"/>
            <p:cNvGrpSpPr/>
            <p:nvPr/>
          </p:nvGrpSpPr>
          <p:grpSpPr>
            <a:xfrm>
              <a:off x="4817126" y="4832109"/>
              <a:ext cx="152400" cy="246356"/>
              <a:chOff x="5105400" y="3716044"/>
              <a:chExt cx="152400" cy="246356"/>
            </a:xfrm>
          </p:grpSpPr>
          <p:cxnSp>
            <p:nvCxnSpPr>
              <p:cNvPr id="34" name="Straight Connector 33"/>
              <p:cNvCxnSpPr/>
              <p:nvPr/>
            </p:nvCxnSpPr>
            <p:spPr>
              <a:xfrm rot="16200000" flipH="1">
                <a:off x="5029200" y="3792244"/>
                <a:ext cx="228600" cy="76200"/>
              </a:xfrm>
              <a:prstGeom prst="line">
                <a:avLst/>
              </a:prstGeom>
              <a:ln w="25400">
                <a:solidFill>
                  <a:srgbClr val="50B66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>
              <a:xfrm rot="5400000">
                <a:off x="5105400" y="3810000"/>
                <a:ext cx="228600" cy="76200"/>
              </a:xfrm>
              <a:prstGeom prst="line">
                <a:avLst/>
              </a:prstGeom>
              <a:ln w="25400">
                <a:solidFill>
                  <a:srgbClr val="50B66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>
              <a:xfrm rot="5400000">
                <a:off x="5067300" y="3848100"/>
                <a:ext cx="228600" cy="0"/>
              </a:xfrm>
              <a:prstGeom prst="line">
                <a:avLst/>
              </a:prstGeom>
              <a:ln w="25400">
                <a:solidFill>
                  <a:srgbClr val="50B66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" name="Group 39"/>
            <p:cNvGrpSpPr/>
            <p:nvPr/>
          </p:nvGrpSpPr>
          <p:grpSpPr>
            <a:xfrm>
              <a:off x="4648450" y="4976741"/>
              <a:ext cx="152400" cy="246356"/>
              <a:chOff x="5105400" y="3716044"/>
              <a:chExt cx="152400" cy="246356"/>
            </a:xfrm>
          </p:grpSpPr>
          <p:cxnSp>
            <p:nvCxnSpPr>
              <p:cNvPr id="38" name="Straight Connector 37"/>
              <p:cNvCxnSpPr/>
              <p:nvPr/>
            </p:nvCxnSpPr>
            <p:spPr>
              <a:xfrm rot="16200000" flipH="1">
                <a:off x="5029200" y="3792244"/>
                <a:ext cx="228600" cy="76200"/>
              </a:xfrm>
              <a:prstGeom prst="line">
                <a:avLst/>
              </a:prstGeom>
              <a:ln w="25400">
                <a:solidFill>
                  <a:srgbClr val="50B66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/>
            </p:nvCxnSpPr>
            <p:spPr>
              <a:xfrm rot="5400000">
                <a:off x="5105400" y="3810000"/>
                <a:ext cx="228600" cy="76200"/>
              </a:xfrm>
              <a:prstGeom prst="line">
                <a:avLst/>
              </a:prstGeom>
              <a:ln w="25400">
                <a:solidFill>
                  <a:srgbClr val="50B66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/>
              <p:nvPr/>
            </p:nvCxnSpPr>
            <p:spPr>
              <a:xfrm rot="5400000">
                <a:off x="5067300" y="3848100"/>
                <a:ext cx="228600" cy="0"/>
              </a:xfrm>
              <a:prstGeom prst="line">
                <a:avLst/>
              </a:prstGeom>
              <a:ln w="25400">
                <a:solidFill>
                  <a:srgbClr val="50B66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" name="Group 39"/>
            <p:cNvGrpSpPr/>
            <p:nvPr/>
          </p:nvGrpSpPr>
          <p:grpSpPr>
            <a:xfrm>
              <a:off x="5121093" y="4686830"/>
              <a:ext cx="152400" cy="246356"/>
              <a:chOff x="5105400" y="3716044"/>
              <a:chExt cx="152400" cy="246356"/>
            </a:xfrm>
          </p:grpSpPr>
          <p:cxnSp>
            <p:nvCxnSpPr>
              <p:cNvPr id="33" name="Straight Connector 32"/>
              <p:cNvCxnSpPr/>
              <p:nvPr/>
            </p:nvCxnSpPr>
            <p:spPr>
              <a:xfrm rot="16200000" flipH="1">
                <a:off x="5029200" y="3792244"/>
                <a:ext cx="228600" cy="76200"/>
              </a:xfrm>
              <a:prstGeom prst="line">
                <a:avLst/>
              </a:prstGeom>
              <a:ln w="25400">
                <a:solidFill>
                  <a:srgbClr val="50B66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>
              <a:xfrm rot="5400000">
                <a:off x="5105400" y="3810000"/>
                <a:ext cx="228600" cy="76200"/>
              </a:xfrm>
              <a:prstGeom prst="line">
                <a:avLst/>
              </a:prstGeom>
              <a:ln w="25400">
                <a:solidFill>
                  <a:srgbClr val="50B66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/>
              <p:nvPr/>
            </p:nvCxnSpPr>
            <p:spPr>
              <a:xfrm rot="5400000">
                <a:off x="5067300" y="3848100"/>
                <a:ext cx="228600" cy="0"/>
              </a:xfrm>
              <a:prstGeom prst="line">
                <a:avLst/>
              </a:prstGeom>
              <a:ln w="25400">
                <a:solidFill>
                  <a:srgbClr val="50B66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" name="Group 39"/>
            <p:cNvGrpSpPr/>
            <p:nvPr/>
          </p:nvGrpSpPr>
          <p:grpSpPr>
            <a:xfrm>
              <a:off x="5273493" y="4572530"/>
              <a:ext cx="152400" cy="246356"/>
              <a:chOff x="5105400" y="3716044"/>
              <a:chExt cx="152400" cy="246356"/>
            </a:xfrm>
          </p:grpSpPr>
          <p:cxnSp>
            <p:nvCxnSpPr>
              <p:cNvPr id="43" name="Straight Connector 42"/>
              <p:cNvCxnSpPr/>
              <p:nvPr/>
            </p:nvCxnSpPr>
            <p:spPr>
              <a:xfrm rot="16200000" flipH="1">
                <a:off x="5029200" y="3792244"/>
                <a:ext cx="228600" cy="76200"/>
              </a:xfrm>
              <a:prstGeom prst="line">
                <a:avLst/>
              </a:prstGeom>
              <a:ln w="25400">
                <a:solidFill>
                  <a:srgbClr val="50B66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>
              <a:xfrm rot="5400000">
                <a:off x="5105400" y="3810000"/>
                <a:ext cx="228600" cy="76200"/>
              </a:xfrm>
              <a:prstGeom prst="line">
                <a:avLst/>
              </a:prstGeom>
              <a:ln w="25400">
                <a:solidFill>
                  <a:srgbClr val="50B66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>
              <a:xfrm rot="5400000">
                <a:off x="5067300" y="3848100"/>
                <a:ext cx="228600" cy="0"/>
              </a:xfrm>
              <a:prstGeom prst="line">
                <a:avLst/>
              </a:prstGeom>
              <a:ln w="25400">
                <a:solidFill>
                  <a:srgbClr val="50B66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" name="Group 39"/>
            <p:cNvGrpSpPr/>
            <p:nvPr/>
          </p:nvGrpSpPr>
          <p:grpSpPr>
            <a:xfrm>
              <a:off x="4749618" y="4877330"/>
              <a:ext cx="152400" cy="246356"/>
              <a:chOff x="5105400" y="3716044"/>
              <a:chExt cx="152400" cy="246356"/>
            </a:xfrm>
          </p:grpSpPr>
          <p:cxnSp>
            <p:nvCxnSpPr>
              <p:cNvPr id="47" name="Straight Connector 46"/>
              <p:cNvCxnSpPr/>
              <p:nvPr/>
            </p:nvCxnSpPr>
            <p:spPr>
              <a:xfrm rot="16200000" flipH="1">
                <a:off x="5029200" y="3792244"/>
                <a:ext cx="228600" cy="76200"/>
              </a:xfrm>
              <a:prstGeom prst="line">
                <a:avLst/>
              </a:prstGeom>
              <a:ln w="25400">
                <a:solidFill>
                  <a:srgbClr val="50B66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>
              <a:xfrm rot="5400000">
                <a:off x="5105400" y="3810000"/>
                <a:ext cx="228600" cy="76200"/>
              </a:xfrm>
              <a:prstGeom prst="line">
                <a:avLst/>
              </a:prstGeom>
              <a:ln w="25400">
                <a:solidFill>
                  <a:srgbClr val="50B66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>
              <a:xfrm rot="5400000">
                <a:off x="5067300" y="3848100"/>
                <a:ext cx="228600" cy="0"/>
              </a:xfrm>
              <a:prstGeom prst="line">
                <a:avLst/>
              </a:prstGeom>
              <a:ln w="25400">
                <a:solidFill>
                  <a:srgbClr val="50B66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39"/>
            <p:cNvGrpSpPr/>
            <p:nvPr/>
          </p:nvGrpSpPr>
          <p:grpSpPr>
            <a:xfrm>
              <a:off x="5035368" y="4715405"/>
              <a:ext cx="152400" cy="246356"/>
              <a:chOff x="5105400" y="3716044"/>
              <a:chExt cx="152400" cy="246356"/>
            </a:xfrm>
          </p:grpSpPr>
          <p:cxnSp>
            <p:nvCxnSpPr>
              <p:cNvPr id="51" name="Straight Connector 50"/>
              <p:cNvCxnSpPr/>
              <p:nvPr/>
            </p:nvCxnSpPr>
            <p:spPr>
              <a:xfrm rot="16200000" flipH="1">
                <a:off x="5029200" y="3792244"/>
                <a:ext cx="228600" cy="76200"/>
              </a:xfrm>
              <a:prstGeom prst="line">
                <a:avLst/>
              </a:prstGeom>
              <a:ln w="25400">
                <a:solidFill>
                  <a:srgbClr val="50B66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>
              <a:xfrm rot="5400000">
                <a:off x="5105400" y="3810000"/>
                <a:ext cx="228600" cy="76200"/>
              </a:xfrm>
              <a:prstGeom prst="line">
                <a:avLst/>
              </a:prstGeom>
              <a:ln w="25400">
                <a:solidFill>
                  <a:srgbClr val="50B66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>
              <a:xfrm rot="5400000">
                <a:off x="5067300" y="3848100"/>
                <a:ext cx="228600" cy="0"/>
              </a:xfrm>
              <a:prstGeom prst="line">
                <a:avLst/>
              </a:prstGeom>
              <a:ln w="25400">
                <a:solidFill>
                  <a:srgbClr val="50B66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7" name="Freeform 56"/>
          <p:cNvSpPr/>
          <p:nvPr/>
        </p:nvSpPr>
        <p:spPr>
          <a:xfrm>
            <a:off x="5619750" y="3810000"/>
            <a:ext cx="1914525" cy="790575"/>
          </a:xfrm>
          <a:custGeom>
            <a:avLst/>
            <a:gdLst>
              <a:gd name="connsiteX0" fmla="*/ 1914525 w 1914525"/>
              <a:gd name="connsiteY0" fmla="*/ 19050 h 790575"/>
              <a:gd name="connsiteX1" fmla="*/ 1609725 w 1914525"/>
              <a:gd name="connsiteY1" fmla="*/ 190500 h 790575"/>
              <a:gd name="connsiteX2" fmla="*/ 1428750 w 1914525"/>
              <a:gd name="connsiteY2" fmla="*/ 342900 h 790575"/>
              <a:gd name="connsiteX3" fmla="*/ 1219200 w 1914525"/>
              <a:gd name="connsiteY3" fmla="*/ 514350 h 790575"/>
              <a:gd name="connsiteX4" fmla="*/ 1057275 w 1914525"/>
              <a:gd name="connsiteY4" fmla="*/ 552450 h 790575"/>
              <a:gd name="connsiteX5" fmla="*/ 704850 w 1914525"/>
              <a:gd name="connsiteY5" fmla="*/ 561975 h 790575"/>
              <a:gd name="connsiteX6" fmla="*/ 390525 w 1914525"/>
              <a:gd name="connsiteY6" fmla="*/ 600075 h 790575"/>
              <a:gd name="connsiteX7" fmla="*/ 219075 w 1914525"/>
              <a:gd name="connsiteY7" fmla="*/ 638175 h 790575"/>
              <a:gd name="connsiteX8" fmla="*/ 0 w 1914525"/>
              <a:gd name="connsiteY8" fmla="*/ 790575 h 790575"/>
              <a:gd name="connsiteX9" fmla="*/ 219075 w 1914525"/>
              <a:gd name="connsiteY9" fmla="*/ 542925 h 790575"/>
              <a:gd name="connsiteX10" fmla="*/ 609600 w 1914525"/>
              <a:gd name="connsiteY10" fmla="*/ 419100 h 790575"/>
              <a:gd name="connsiteX11" fmla="*/ 1038225 w 1914525"/>
              <a:gd name="connsiteY11" fmla="*/ 323850 h 790575"/>
              <a:gd name="connsiteX12" fmla="*/ 1285875 w 1914525"/>
              <a:gd name="connsiteY12" fmla="*/ 276225 h 790575"/>
              <a:gd name="connsiteX13" fmla="*/ 1438275 w 1914525"/>
              <a:gd name="connsiteY13" fmla="*/ 95250 h 790575"/>
              <a:gd name="connsiteX14" fmla="*/ 1724025 w 1914525"/>
              <a:gd name="connsiteY14" fmla="*/ 0 h 790575"/>
              <a:gd name="connsiteX15" fmla="*/ 1914525 w 1914525"/>
              <a:gd name="connsiteY15" fmla="*/ 19050 h 790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914525" h="790575">
                <a:moveTo>
                  <a:pt x="1914525" y="19050"/>
                </a:moveTo>
                <a:lnTo>
                  <a:pt x="1609725" y="190500"/>
                </a:lnTo>
                <a:lnTo>
                  <a:pt x="1428750" y="342900"/>
                </a:lnTo>
                <a:lnTo>
                  <a:pt x="1219200" y="514350"/>
                </a:lnTo>
                <a:lnTo>
                  <a:pt x="1057275" y="552450"/>
                </a:lnTo>
                <a:lnTo>
                  <a:pt x="704850" y="561975"/>
                </a:lnTo>
                <a:lnTo>
                  <a:pt x="390525" y="600075"/>
                </a:lnTo>
                <a:lnTo>
                  <a:pt x="219075" y="638175"/>
                </a:lnTo>
                <a:lnTo>
                  <a:pt x="0" y="790575"/>
                </a:lnTo>
                <a:lnTo>
                  <a:pt x="219075" y="542925"/>
                </a:lnTo>
                <a:lnTo>
                  <a:pt x="609600" y="419100"/>
                </a:lnTo>
                <a:lnTo>
                  <a:pt x="1038225" y="323850"/>
                </a:lnTo>
                <a:lnTo>
                  <a:pt x="1285875" y="276225"/>
                </a:lnTo>
                <a:lnTo>
                  <a:pt x="1438275" y="95250"/>
                </a:lnTo>
                <a:lnTo>
                  <a:pt x="1724025" y="0"/>
                </a:lnTo>
                <a:lnTo>
                  <a:pt x="1914525" y="19050"/>
                </a:lnTo>
                <a:close/>
              </a:path>
            </a:pathLst>
          </a:custGeom>
          <a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tile tx="0" ty="0" sx="100000" sy="100000" flip="none" algn="tl"/>
          </a:blip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8" name="Freeform 57"/>
          <p:cNvSpPr/>
          <p:nvPr/>
        </p:nvSpPr>
        <p:spPr>
          <a:xfrm>
            <a:off x="409575" y="3829050"/>
            <a:ext cx="8686800" cy="2228850"/>
          </a:xfrm>
          <a:custGeom>
            <a:avLst/>
            <a:gdLst>
              <a:gd name="connsiteX0" fmla="*/ 0 w 8686800"/>
              <a:gd name="connsiteY0" fmla="*/ 2228850 h 2228850"/>
              <a:gd name="connsiteX1" fmla="*/ 1200150 w 8686800"/>
              <a:gd name="connsiteY1" fmla="*/ 2209800 h 2228850"/>
              <a:gd name="connsiteX2" fmla="*/ 2476500 w 8686800"/>
              <a:gd name="connsiteY2" fmla="*/ 2085975 h 2228850"/>
              <a:gd name="connsiteX3" fmla="*/ 3895725 w 8686800"/>
              <a:gd name="connsiteY3" fmla="*/ 1590675 h 2228850"/>
              <a:gd name="connsiteX4" fmla="*/ 4781550 w 8686800"/>
              <a:gd name="connsiteY4" fmla="*/ 1133475 h 2228850"/>
              <a:gd name="connsiteX5" fmla="*/ 5438775 w 8686800"/>
              <a:gd name="connsiteY5" fmla="*/ 628650 h 2228850"/>
              <a:gd name="connsiteX6" fmla="*/ 6267450 w 8686800"/>
              <a:gd name="connsiteY6" fmla="*/ 552450 h 2228850"/>
              <a:gd name="connsiteX7" fmla="*/ 6486525 w 8686800"/>
              <a:gd name="connsiteY7" fmla="*/ 485775 h 2228850"/>
              <a:gd name="connsiteX8" fmla="*/ 6905625 w 8686800"/>
              <a:gd name="connsiteY8" fmla="*/ 104775 h 2228850"/>
              <a:gd name="connsiteX9" fmla="*/ 7191375 w 8686800"/>
              <a:gd name="connsiteY9" fmla="*/ 19050 h 2228850"/>
              <a:gd name="connsiteX10" fmla="*/ 7439025 w 8686800"/>
              <a:gd name="connsiteY10" fmla="*/ 219075 h 2228850"/>
              <a:gd name="connsiteX11" fmla="*/ 7620000 w 8686800"/>
              <a:gd name="connsiteY11" fmla="*/ 371475 h 2228850"/>
              <a:gd name="connsiteX12" fmla="*/ 7829550 w 8686800"/>
              <a:gd name="connsiteY12" fmla="*/ 381000 h 2228850"/>
              <a:gd name="connsiteX13" fmla="*/ 8058150 w 8686800"/>
              <a:gd name="connsiteY13" fmla="*/ 342900 h 2228850"/>
              <a:gd name="connsiteX14" fmla="*/ 8686800 w 8686800"/>
              <a:gd name="connsiteY14" fmla="*/ 352425 h 2228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8686800" h="2228850">
                <a:moveTo>
                  <a:pt x="0" y="2228850"/>
                </a:moveTo>
                <a:lnTo>
                  <a:pt x="1200150" y="2209800"/>
                </a:lnTo>
                <a:cubicBezTo>
                  <a:pt x="1612900" y="2185988"/>
                  <a:pt x="2027238" y="2189162"/>
                  <a:pt x="2476500" y="2085975"/>
                </a:cubicBezTo>
                <a:cubicBezTo>
                  <a:pt x="2925762" y="1982788"/>
                  <a:pt x="3511550" y="1749425"/>
                  <a:pt x="3895725" y="1590675"/>
                </a:cubicBezTo>
                <a:cubicBezTo>
                  <a:pt x="4279900" y="1431925"/>
                  <a:pt x="4524375" y="1293812"/>
                  <a:pt x="4781550" y="1133475"/>
                </a:cubicBezTo>
                <a:cubicBezTo>
                  <a:pt x="5038725" y="973138"/>
                  <a:pt x="5191125" y="725488"/>
                  <a:pt x="5438775" y="628650"/>
                </a:cubicBezTo>
                <a:cubicBezTo>
                  <a:pt x="5686425" y="531812"/>
                  <a:pt x="6092825" y="576262"/>
                  <a:pt x="6267450" y="552450"/>
                </a:cubicBezTo>
                <a:cubicBezTo>
                  <a:pt x="6442075" y="528638"/>
                  <a:pt x="6380163" y="560387"/>
                  <a:pt x="6486525" y="485775"/>
                </a:cubicBezTo>
                <a:cubicBezTo>
                  <a:pt x="6592887" y="411163"/>
                  <a:pt x="6788150" y="182563"/>
                  <a:pt x="6905625" y="104775"/>
                </a:cubicBezTo>
                <a:cubicBezTo>
                  <a:pt x="7023100" y="26988"/>
                  <a:pt x="7102475" y="0"/>
                  <a:pt x="7191375" y="19050"/>
                </a:cubicBezTo>
                <a:cubicBezTo>
                  <a:pt x="7280275" y="38100"/>
                  <a:pt x="7367588" y="160338"/>
                  <a:pt x="7439025" y="219075"/>
                </a:cubicBezTo>
                <a:cubicBezTo>
                  <a:pt x="7510462" y="277812"/>
                  <a:pt x="7554913" y="344488"/>
                  <a:pt x="7620000" y="371475"/>
                </a:cubicBezTo>
                <a:cubicBezTo>
                  <a:pt x="7685087" y="398462"/>
                  <a:pt x="7756525" y="385763"/>
                  <a:pt x="7829550" y="381000"/>
                </a:cubicBezTo>
                <a:cubicBezTo>
                  <a:pt x="7902575" y="376237"/>
                  <a:pt x="7915275" y="347663"/>
                  <a:pt x="8058150" y="342900"/>
                </a:cubicBezTo>
                <a:cubicBezTo>
                  <a:pt x="8201025" y="338138"/>
                  <a:pt x="8443912" y="345281"/>
                  <a:pt x="8686800" y="352425"/>
                </a:cubicBezTo>
              </a:path>
            </a:pathLst>
          </a:custGeom>
          <a:ln w="38100">
            <a:solidFill>
              <a:schemeClr val="bg2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pic>
        <p:nvPicPr>
          <p:cNvPr id="64" name="Picture 2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0025" y="2076450"/>
            <a:ext cx="1765083" cy="1533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4" name="Freeform 93"/>
          <p:cNvSpPr/>
          <p:nvPr/>
        </p:nvSpPr>
        <p:spPr>
          <a:xfrm>
            <a:off x="696036" y="4113522"/>
            <a:ext cx="6390564" cy="403887"/>
          </a:xfrm>
          <a:custGeom>
            <a:avLst/>
            <a:gdLst>
              <a:gd name="connsiteX0" fmla="*/ 0 w 6134100"/>
              <a:gd name="connsiteY0" fmla="*/ 276225 h 352425"/>
              <a:gd name="connsiteX1" fmla="*/ 657225 w 6134100"/>
              <a:gd name="connsiteY1" fmla="*/ 47625 h 352425"/>
              <a:gd name="connsiteX2" fmla="*/ 1533525 w 6134100"/>
              <a:gd name="connsiteY2" fmla="*/ 276225 h 352425"/>
              <a:gd name="connsiteX3" fmla="*/ 2247900 w 6134100"/>
              <a:gd name="connsiteY3" fmla="*/ 257175 h 352425"/>
              <a:gd name="connsiteX4" fmla="*/ 2981325 w 6134100"/>
              <a:gd name="connsiteY4" fmla="*/ 38100 h 352425"/>
              <a:gd name="connsiteX5" fmla="*/ 4029075 w 6134100"/>
              <a:gd name="connsiteY5" fmla="*/ 333375 h 352425"/>
              <a:gd name="connsiteX6" fmla="*/ 4819650 w 6134100"/>
              <a:gd name="connsiteY6" fmla="*/ 152400 h 352425"/>
              <a:gd name="connsiteX7" fmla="*/ 5372100 w 6134100"/>
              <a:gd name="connsiteY7" fmla="*/ 19050 h 352425"/>
              <a:gd name="connsiteX8" fmla="*/ 5810250 w 6134100"/>
              <a:gd name="connsiteY8" fmla="*/ 95250 h 352425"/>
              <a:gd name="connsiteX9" fmla="*/ 6134100 w 6134100"/>
              <a:gd name="connsiteY9" fmla="*/ 0 h 352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134100" h="352425">
                <a:moveTo>
                  <a:pt x="0" y="276225"/>
                </a:moveTo>
                <a:cubicBezTo>
                  <a:pt x="200819" y="161925"/>
                  <a:pt x="401638" y="47625"/>
                  <a:pt x="657225" y="47625"/>
                </a:cubicBezTo>
                <a:cubicBezTo>
                  <a:pt x="912812" y="47625"/>
                  <a:pt x="1268413" y="241300"/>
                  <a:pt x="1533525" y="276225"/>
                </a:cubicBezTo>
                <a:cubicBezTo>
                  <a:pt x="1798638" y="311150"/>
                  <a:pt x="2006600" y="296862"/>
                  <a:pt x="2247900" y="257175"/>
                </a:cubicBezTo>
                <a:cubicBezTo>
                  <a:pt x="2489200" y="217488"/>
                  <a:pt x="2684463" y="25400"/>
                  <a:pt x="2981325" y="38100"/>
                </a:cubicBezTo>
                <a:cubicBezTo>
                  <a:pt x="3278187" y="50800"/>
                  <a:pt x="3722688" y="314325"/>
                  <a:pt x="4029075" y="333375"/>
                </a:cubicBezTo>
                <a:cubicBezTo>
                  <a:pt x="4335462" y="352425"/>
                  <a:pt x="4819650" y="152400"/>
                  <a:pt x="4819650" y="152400"/>
                </a:cubicBezTo>
                <a:cubicBezTo>
                  <a:pt x="5043488" y="100013"/>
                  <a:pt x="5207000" y="28575"/>
                  <a:pt x="5372100" y="19050"/>
                </a:cubicBezTo>
                <a:cubicBezTo>
                  <a:pt x="5537200" y="9525"/>
                  <a:pt x="5683250" y="98425"/>
                  <a:pt x="5810250" y="95250"/>
                </a:cubicBezTo>
                <a:cubicBezTo>
                  <a:pt x="5937250" y="92075"/>
                  <a:pt x="6035675" y="46037"/>
                  <a:pt x="6134100" y="0"/>
                </a:cubicBezTo>
              </a:path>
            </a:pathLst>
          </a:custGeom>
          <a:ln w="317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88" name="Freeform 87"/>
          <p:cNvSpPr/>
          <p:nvPr/>
        </p:nvSpPr>
        <p:spPr>
          <a:xfrm>
            <a:off x="628651" y="3771901"/>
            <a:ext cx="6858000" cy="742950"/>
          </a:xfrm>
          <a:custGeom>
            <a:avLst/>
            <a:gdLst>
              <a:gd name="connsiteX0" fmla="*/ 0 w 6134100"/>
              <a:gd name="connsiteY0" fmla="*/ 276225 h 352425"/>
              <a:gd name="connsiteX1" fmla="*/ 657225 w 6134100"/>
              <a:gd name="connsiteY1" fmla="*/ 47625 h 352425"/>
              <a:gd name="connsiteX2" fmla="*/ 1533525 w 6134100"/>
              <a:gd name="connsiteY2" fmla="*/ 276225 h 352425"/>
              <a:gd name="connsiteX3" fmla="*/ 2247900 w 6134100"/>
              <a:gd name="connsiteY3" fmla="*/ 257175 h 352425"/>
              <a:gd name="connsiteX4" fmla="*/ 2981325 w 6134100"/>
              <a:gd name="connsiteY4" fmla="*/ 38100 h 352425"/>
              <a:gd name="connsiteX5" fmla="*/ 4029075 w 6134100"/>
              <a:gd name="connsiteY5" fmla="*/ 333375 h 352425"/>
              <a:gd name="connsiteX6" fmla="*/ 4819650 w 6134100"/>
              <a:gd name="connsiteY6" fmla="*/ 152400 h 352425"/>
              <a:gd name="connsiteX7" fmla="*/ 5372100 w 6134100"/>
              <a:gd name="connsiteY7" fmla="*/ 19050 h 352425"/>
              <a:gd name="connsiteX8" fmla="*/ 5810250 w 6134100"/>
              <a:gd name="connsiteY8" fmla="*/ 95250 h 352425"/>
              <a:gd name="connsiteX9" fmla="*/ 6134100 w 6134100"/>
              <a:gd name="connsiteY9" fmla="*/ 0 h 352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134100" h="352425">
                <a:moveTo>
                  <a:pt x="0" y="276225"/>
                </a:moveTo>
                <a:cubicBezTo>
                  <a:pt x="200819" y="161925"/>
                  <a:pt x="401638" y="47625"/>
                  <a:pt x="657225" y="47625"/>
                </a:cubicBezTo>
                <a:cubicBezTo>
                  <a:pt x="912812" y="47625"/>
                  <a:pt x="1268413" y="241300"/>
                  <a:pt x="1533525" y="276225"/>
                </a:cubicBezTo>
                <a:cubicBezTo>
                  <a:pt x="1798638" y="311150"/>
                  <a:pt x="2006600" y="296862"/>
                  <a:pt x="2247900" y="257175"/>
                </a:cubicBezTo>
                <a:cubicBezTo>
                  <a:pt x="2489200" y="217488"/>
                  <a:pt x="2684463" y="25400"/>
                  <a:pt x="2981325" y="38100"/>
                </a:cubicBezTo>
                <a:cubicBezTo>
                  <a:pt x="3278187" y="50800"/>
                  <a:pt x="3722688" y="314325"/>
                  <a:pt x="4029075" y="333375"/>
                </a:cubicBezTo>
                <a:cubicBezTo>
                  <a:pt x="4335462" y="352425"/>
                  <a:pt x="4819650" y="152400"/>
                  <a:pt x="4819650" y="152400"/>
                </a:cubicBezTo>
                <a:cubicBezTo>
                  <a:pt x="5043488" y="100013"/>
                  <a:pt x="5207000" y="28575"/>
                  <a:pt x="5372100" y="19050"/>
                </a:cubicBezTo>
                <a:cubicBezTo>
                  <a:pt x="5537200" y="9525"/>
                  <a:pt x="5683250" y="98425"/>
                  <a:pt x="5810250" y="95250"/>
                </a:cubicBezTo>
                <a:cubicBezTo>
                  <a:pt x="5937250" y="92075"/>
                  <a:pt x="6035675" y="46037"/>
                  <a:pt x="6134100" y="0"/>
                </a:cubicBezTo>
              </a:path>
            </a:pathLst>
          </a:cu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50" name="Title 1"/>
          <p:cNvSpPr txBox="1">
            <a:spLocks/>
          </p:cNvSpPr>
          <p:nvPr/>
        </p:nvSpPr>
        <p:spPr>
          <a:xfrm>
            <a:off x="1276350" y="345667"/>
            <a:ext cx="6591300" cy="831273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25400" cap="flat" cmpd="sng" algn="ctr">
            <a:solidFill>
              <a:schemeClr val="tx1">
                <a:lumMod val="85000"/>
                <a:lumOff val="15000"/>
              </a:scheme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b="1" smtClean="0">
                <a:solidFill>
                  <a:srgbClr val="F79646">
                    <a:lumMod val="75000"/>
                  </a:srgbClr>
                </a:solidFill>
              </a:rPr>
              <a:t>Erosion/Inundation Model</a:t>
            </a:r>
            <a:endParaRPr lang="en-US" b="1" dirty="0">
              <a:solidFill>
                <a:srgbClr val="F79646">
                  <a:lumMod val="75000"/>
                </a:srgbClr>
              </a:solidFill>
            </a:endParaRPr>
          </a:p>
        </p:txBody>
      </p:sp>
      <p:sp>
        <p:nvSpPr>
          <p:cNvPr id="13" name="Freeform 12"/>
          <p:cNvSpPr/>
          <p:nvPr/>
        </p:nvSpPr>
        <p:spPr>
          <a:xfrm>
            <a:off x="3554569" y="3850702"/>
            <a:ext cx="5190186" cy="1867518"/>
          </a:xfrm>
          <a:custGeom>
            <a:avLst/>
            <a:gdLst>
              <a:gd name="connsiteX0" fmla="*/ 5190186 w 5190186"/>
              <a:gd name="connsiteY0" fmla="*/ 322053 h 1867518"/>
              <a:gd name="connsiteX1" fmla="*/ 4906851 w 5190186"/>
              <a:gd name="connsiteY1" fmla="*/ 334932 h 1867518"/>
              <a:gd name="connsiteX2" fmla="*/ 4507606 w 5190186"/>
              <a:gd name="connsiteY2" fmla="*/ 360690 h 1867518"/>
              <a:gd name="connsiteX3" fmla="*/ 4327301 w 5190186"/>
              <a:gd name="connsiteY3" fmla="*/ 231901 h 1867518"/>
              <a:gd name="connsiteX4" fmla="*/ 4185634 w 5190186"/>
              <a:gd name="connsiteY4" fmla="*/ 77354 h 1867518"/>
              <a:gd name="connsiteX5" fmla="*/ 3966693 w 5190186"/>
              <a:gd name="connsiteY5" fmla="*/ 81 h 1867518"/>
              <a:gd name="connsiteX6" fmla="*/ 3773510 w 5190186"/>
              <a:gd name="connsiteY6" fmla="*/ 90233 h 1867518"/>
              <a:gd name="connsiteX7" fmla="*/ 3515932 w 5190186"/>
              <a:gd name="connsiteY7" fmla="*/ 334932 h 1867518"/>
              <a:gd name="connsiteX8" fmla="*/ 3348507 w 5190186"/>
              <a:gd name="connsiteY8" fmla="*/ 605388 h 1867518"/>
              <a:gd name="connsiteX9" fmla="*/ 3039414 w 5190186"/>
              <a:gd name="connsiteY9" fmla="*/ 644025 h 1867518"/>
              <a:gd name="connsiteX10" fmla="*/ 2768958 w 5190186"/>
              <a:gd name="connsiteY10" fmla="*/ 669783 h 1867518"/>
              <a:gd name="connsiteX11" fmla="*/ 2421228 w 5190186"/>
              <a:gd name="connsiteY11" fmla="*/ 669783 h 1867518"/>
              <a:gd name="connsiteX12" fmla="*/ 2021983 w 5190186"/>
              <a:gd name="connsiteY12" fmla="*/ 862966 h 1867518"/>
              <a:gd name="connsiteX13" fmla="*/ 1764406 w 5190186"/>
              <a:gd name="connsiteY13" fmla="*/ 1043270 h 1867518"/>
              <a:gd name="connsiteX14" fmla="*/ 1262130 w 5190186"/>
              <a:gd name="connsiteY14" fmla="*/ 1365242 h 1867518"/>
              <a:gd name="connsiteX15" fmla="*/ 850006 w 5190186"/>
              <a:gd name="connsiteY15" fmla="*/ 1532667 h 1867518"/>
              <a:gd name="connsiteX16" fmla="*/ 515155 w 5190186"/>
              <a:gd name="connsiteY16" fmla="*/ 1609940 h 1867518"/>
              <a:gd name="connsiteX17" fmla="*/ 309093 w 5190186"/>
              <a:gd name="connsiteY17" fmla="*/ 1674335 h 1867518"/>
              <a:gd name="connsiteX18" fmla="*/ 180304 w 5190186"/>
              <a:gd name="connsiteY18" fmla="*/ 1803123 h 1867518"/>
              <a:gd name="connsiteX19" fmla="*/ 0 w 5190186"/>
              <a:gd name="connsiteY19" fmla="*/ 1867518 h 1867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5190186" h="1867518">
                <a:moveTo>
                  <a:pt x="5190186" y="322053"/>
                </a:moveTo>
                <a:lnTo>
                  <a:pt x="4906851" y="334932"/>
                </a:lnTo>
                <a:cubicBezTo>
                  <a:pt x="4793088" y="341372"/>
                  <a:pt x="4604198" y="377862"/>
                  <a:pt x="4507606" y="360690"/>
                </a:cubicBezTo>
                <a:cubicBezTo>
                  <a:pt x="4411014" y="343518"/>
                  <a:pt x="4380963" y="279124"/>
                  <a:pt x="4327301" y="231901"/>
                </a:cubicBezTo>
                <a:cubicBezTo>
                  <a:pt x="4273639" y="184678"/>
                  <a:pt x="4245735" y="115991"/>
                  <a:pt x="4185634" y="77354"/>
                </a:cubicBezTo>
                <a:cubicBezTo>
                  <a:pt x="4125533" y="38717"/>
                  <a:pt x="4035380" y="-2065"/>
                  <a:pt x="3966693" y="81"/>
                </a:cubicBezTo>
                <a:cubicBezTo>
                  <a:pt x="3898006" y="2227"/>
                  <a:pt x="3848637" y="34425"/>
                  <a:pt x="3773510" y="90233"/>
                </a:cubicBezTo>
                <a:cubicBezTo>
                  <a:pt x="3698383" y="146041"/>
                  <a:pt x="3586766" y="249073"/>
                  <a:pt x="3515932" y="334932"/>
                </a:cubicBezTo>
                <a:cubicBezTo>
                  <a:pt x="3445098" y="420791"/>
                  <a:pt x="3427927" y="553872"/>
                  <a:pt x="3348507" y="605388"/>
                </a:cubicBezTo>
                <a:cubicBezTo>
                  <a:pt x="3269087" y="656904"/>
                  <a:pt x="3136005" y="633293"/>
                  <a:pt x="3039414" y="644025"/>
                </a:cubicBezTo>
                <a:cubicBezTo>
                  <a:pt x="2942823" y="654757"/>
                  <a:pt x="2871989" y="665490"/>
                  <a:pt x="2768958" y="669783"/>
                </a:cubicBezTo>
                <a:cubicBezTo>
                  <a:pt x="2665927" y="674076"/>
                  <a:pt x="2545724" y="637586"/>
                  <a:pt x="2421228" y="669783"/>
                </a:cubicBezTo>
                <a:cubicBezTo>
                  <a:pt x="2296732" y="701980"/>
                  <a:pt x="2131453" y="800718"/>
                  <a:pt x="2021983" y="862966"/>
                </a:cubicBezTo>
                <a:cubicBezTo>
                  <a:pt x="1912513" y="925214"/>
                  <a:pt x="1891048" y="959557"/>
                  <a:pt x="1764406" y="1043270"/>
                </a:cubicBezTo>
                <a:cubicBezTo>
                  <a:pt x="1637764" y="1126983"/>
                  <a:pt x="1414530" y="1283676"/>
                  <a:pt x="1262130" y="1365242"/>
                </a:cubicBezTo>
                <a:cubicBezTo>
                  <a:pt x="1109730" y="1446808"/>
                  <a:pt x="974502" y="1491884"/>
                  <a:pt x="850006" y="1532667"/>
                </a:cubicBezTo>
                <a:cubicBezTo>
                  <a:pt x="725510" y="1573450"/>
                  <a:pt x="605307" y="1586329"/>
                  <a:pt x="515155" y="1609940"/>
                </a:cubicBezTo>
                <a:cubicBezTo>
                  <a:pt x="425003" y="1633551"/>
                  <a:pt x="364901" y="1642138"/>
                  <a:pt x="309093" y="1674335"/>
                </a:cubicBezTo>
                <a:cubicBezTo>
                  <a:pt x="253284" y="1706532"/>
                  <a:pt x="231819" y="1770926"/>
                  <a:pt x="180304" y="1803123"/>
                </a:cubicBezTo>
                <a:cubicBezTo>
                  <a:pt x="128789" y="1835320"/>
                  <a:pt x="64394" y="1851419"/>
                  <a:pt x="0" y="1867518"/>
                </a:cubicBezTo>
              </a:path>
            </a:pathLst>
          </a:custGeom>
          <a:ln w="38100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55" name="Freeform 54"/>
          <p:cNvSpPr/>
          <p:nvPr/>
        </p:nvSpPr>
        <p:spPr>
          <a:xfrm>
            <a:off x="400050" y="4022725"/>
            <a:ext cx="8686800" cy="2044700"/>
          </a:xfrm>
          <a:custGeom>
            <a:avLst/>
            <a:gdLst>
              <a:gd name="connsiteX0" fmla="*/ 0 w 8686800"/>
              <a:gd name="connsiteY0" fmla="*/ 2016125 h 2044700"/>
              <a:gd name="connsiteX1" fmla="*/ 638175 w 8686800"/>
              <a:gd name="connsiteY1" fmla="*/ 2016125 h 2044700"/>
              <a:gd name="connsiteX2" fmla="*/ 1352550 w 8686800"/>
              <a:gd name="connsiteY2" fmla="*/ 1978025 h 2044700"/>
              <a:gd name="connsiteX3" fmla="*/ 1895475 w 8686800"/>
              <a:gd name="connsiteY3" fmla="*/ 1616075 h 2044700"/>
              <a:gd name="connsiteX4" fmla="*/ 2305050 w 8686800"/>
              <a:gd name="connsiteY4" fmla="*/ 1530350 h 2044700"/>
              <a:gd name="connsiteX5" fmla="*/ 2857500 w 8686800"/>
              <a:gd name="connsiteY5" fmla="*/ 1758950 h 2044700"/>
              <a:gd name="connsiteX6" fmla="*/ 3390900 w 8686800"/>
              <a:gd name="connsiteY6" fmla="*/ 1587500 h 2044700"/>
              <a:gd name="connsiteX7" fmla="*/ 4171950 w 8686800"/>
              <a:gd name="connsiteY7" fmla="*/ 1273175 h 2044700"/>
              <a:gd name="connsiteX8" fmla="*/ 4810125 w 8686800"/>
              <a:gd name="connsiteY8" fmla="*/ 920750 h 2044700"/>
              <a:gd name="connsiteX9" fmla="*/ 5267325 w 8686800"/>
              <a:gd name="connsiteY9" fmla="*/ 806450 h 2044700"/>
              <a:gd name="connsiteX10" fmla="*/ 5905500 w 8686800"/>
              <a:gd name="connsiteY10" fmla="*/ 549275 h 2044700"/>
              <a:gd name="connsiteX11" fmla="*/ 6448425 w 8686800"/>
              <a:gd name="connsiteY11" fmla="*/ 444500 h 2044700"/>
              <a:gd name="connsiteX12" fmla="*/ 6791325 w 8686800"/>
              <a:gd name="connsiteY12" fmla="*/ 415925 h 2044700"/>
              <a:gd name="connsiteX13" fmla="*/ 7010400 w 8686800"/>
              <a:gd name="connsiteY13" fmla="*/ 120650 h 2044700"/>
              <a:gd name="connsiteX14" fmla="*/ 7239000 w 8686800"/>
              <a:gd name="connsiteY14" fmla="*/ 6350 h 2044700"/>
              <a:gd name="connsiteX15" fmla="*/ 7524750 w 8686800"/>
              <a:gd name="connsiteY15" fmla="*/ 82550 h 2044700"/>
              <a:gd name="connsiteX16" fmla="*/ 7610475 w 8686800"/>
              <a:gd name="connsiteY16" fmla="*/ 158750 h 2044700"/>
              <a:gd name="connsiteX17" fmla="*/ 7800975 w 8686800"/>
              <a:gd name="connsiteY17" fmla="*/ 206375 h 2044700"/>
              <a:gd name="connsiteX18" fmla="*/ 8029575 w 8686800"/>
              <a:gd name="connsiteY18" fmla="*/ 149225 h 2044700"/>
              <a:gd name="connsiteX19" fmla="*/ 8686800 w 8686800"/>
              <a:gd name="connsiteY19" fmla="*/ 149225 h 204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8686800" h="2044700">
                <a:moveTo>
                  <a:pt x="0" y="2016125"/>
                </a:moveTo>
                <a:cubicBezTo>
                  <a:pt x="206375" y="2019300"/>
                  <a:pt x="412750" y="2022475"/>
                  <a:pt x="638175" y="2016125"/>
                </a:cubicBezTo>
                <a:cubicBezTo>
                  <a:pt x="863600" y="2009775"/>
                  <a:pt x="1143000" y="2044700"/>
                  <a:pt x="1352550" y="1978025"/>
                </a:cubicBezTo>
                <a:cubicBezTo>
                  <a:pt x="1562100" y="1911350"/>
                  <a:pt x="1736725" y="1690687"/>
                  <a:pt x="1895475" y="1616075"/>
                </a:cubicBezTo>
                <a:cubicBezTo>
                  <a:pt x="2054225" y="1541463"/>
                  <a:pt x="2144713" y="1506538"/>
                  <a:pt x="2305050" y="1530350"/>
                </a:cubicBezTo>
                <a:cubicBezTo>
                  <a:pt x="2465388" y="1554163"/>
                  <a:pt x="2676525" y="1749425"/>
                  <a:pt x="2857500" y="1758950"/>
                </a:cubicBezTo>
                <a:cubicBezTo>
                  <a:pt x="3038475" y="1768475"/>
                  <a:pt x="3171825" y="1668463"/>
                  <a:pt x="3390900" y="1587500"/>
                </a:cubicBezTo>
                <a:cubicBezTo>
                  <a:pt x="3609975" y="1506538"/>
                  <a:pt x="3935413" y="1384300"/>
                  <a:pt x="4171950" y="1273175"/>
                </a:cubicBezTo>
                <a:cubicBezTo>
                  <a:pt x="4408487" y="1162050"/>
                  <a:pt x="4627563" y="998538"/>
                  <a:pt x="4810125" y="920750"/>
                </a:cubicBezTo>
                <a:cubicBezTo>
                  <a:pt x="4992688" y="842963"/>
                  <a:pt x="5084763" y="868362"/>
                  <a:pt x="5267325" y="806450"/>
                </a:cubicBezTo>
                <a:cubicBezTo>
                  <a:pt x="5449887" y="744538"/>
                  <a:pt x="5708650" y="609600"/>
                  <a:pt x="5905500" y="549275"/>
                </a:cubicBezTo>
                <a:cubicBezTo>
                  <a:pt x="6102350" y="488950"/>
                  <a:pt x="6300788" y="466725"/>
                  <a:pt x="6448425" y="444500"/>
                </a:cubicBezTo>
                <a:cubicBezTo>
                  <a:pt x="6596062" y="422275"/>
                  <a:pt x="6697663" y="469900"/>
                  <a:pt x="6791325" y="415925"/>
                </a:cubicBezTo>
                <a:cubicBezTo>
                  <a:pt x="6884987" y="361950"/>
                  <a:pt x="6935788" y="188912"/>
                  <a:pt x="7010400" y="120650"/>
                </a:cubicBezTo>
                <a:cubicBezTo>
                  <a:pt x="7085012" y="52388"/>
                  <a:pt x="7153275" y="12700"/>
                  <a:pt x="7239000" y="6350"/>
                </a:cubicBezTo>
                <a:cubicBezTo>
                  <a:pt x="7324725" y="0"/>
                  <a:pt x="7462838" y="57150"/>
                  <a:pt x="7524750" y="82550"/>
                </a:cubicBezTo>
                <a:cubicBezTo>
                  <a:pt x="7586662" y="107950"/>
                  <a:pt x="7564438" y="138113"/>
                  <a:pt x="7610475" y="158750"/>
                </a:cubicBezTo>
                <a:cubicBezTo>
                  <a:pt x="7656513" y="179388"/>
                  <a:pt x="7731125" y="207963"/>
                  <a:pt x="7800975" y="206375"/>
                </a:cubicBezTo>
                <a:cubicBezTo>
                  <a:pt x="7870825" y="204788"/>
                  <a:pt x="7881938" y="158750"/>
                  <a:pt x="8029575" y="149225"/>
                </a:cubicBezTo>
                <a:cubicBezTo>
                  <a:pt x="8177212" y="139700"/>
                  <a:pt x="8432006" y="144462"/>
                  <a:pt x="8686800" y="149225"/>
                </a:cubicBezTo>
              </a:path>
            </a:pathLst>
          </a:custGeom>
          <a:ln w="38100"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42826" y="5607997"/>
            <a:ext cx="9020176" cy="1191816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Can treat effects of </a:t>
            </a:r>
            <a:r>
              <a:rPr lang="en-US" sz="3200" dirty="0" smtClean="0">
                <a:solidFill>
                  <a:schemeClr val="accent6">
                    <a:lumMod val="75000"/>
                  </a:schemeClr>
                </a:solidFill>
              </a:rPr>
              <a:t>coral reefs, mangroves, marshes, seagrass beds, oyster reefs and sand dunes</a:t>
            </a:r>
            <a:endParaRPr lang="en-US" sz="32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1612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8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8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" grpId="0" animBg="1"/>
      <p:bldP spid="13" grpId="0" animBg="1"/>
      <p:bldP spid="55" grpId="0" animBg="1"/>
      <p:bldP spid="54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21915" y="1046053"/>
            <a:ext cx="3924530" cy="4913511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0" y="87019"/>
            <a:ext cx="9144000" cy="831273"/>
          </a:xfrm>
          <a:prstGeom prst="round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>
              <a:defRPr sz="4400" b="1" i="1">
                <a:solidFill>
                  <a:schemeClr val="accent6">
                    <a:lumMod val="75000"/>
                  </a:schemeClr>
                </a:solidFill>
              </a:defRPr>
            </a:lvl1pPr>
          </a:lstStyle>
          <a:p>
            <a:r>
              <a:rPr lang="en-US" dirty="0" smtClean="0"/>
              <a:t>Example Outputs: Oyster Reefs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30123" y="6147584"/>
            <a:ext cx="4121240" cy="604183"/>
          </a:xfrm>
          <a:prstGeom prst="roundRect">
            <a:avLst>
              <a:gd name="adj" fmla="val 23987"/>
            </a:avLst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accent6">
                    <a:lumMod val="75000"/>
                  </a:schemeClr>
                </a:solidFill>
              </a:rPr>
              <a:t>Bathymetry Cross-Section</a:t>
            </a: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5551639" y="6136920"/>
            <a:ext cx="2665082" cy="604183"/>
          </a:xfrm>
          <a:prstGeom prst="roundRect">
            <a:avLst>
              <a:gd name="adj" fmla="val 23987"/>
            </a:avLst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accent6">
                    <a:lumMod val="75000"/>
                  </a:schemeClr>
                </a:solidFill>
              </a:rPr>
              <a:t>Fetch Distances</a:t>
            </a:r>
            <a:endParaRPr lang="en-US" sz="28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4450" y="1068949"/>
            <a:ext cx="3758306" cy="4918991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 flipH="1">
            <a:off x="2936383" y="4971245"/>
            <a:ext cx="425003" cy="47651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9682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1468201" y="1047551"/>
            <a:ext cx="2660890" cy="1055608"/>
          </a:xfrm>
          <a:prstGeom prst="roundRect">
            <a:avLst>
              <a:gd name="adj" fmla="val 23987"/>
            </a:avLst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accent6">
                    <a:lumMod val="75000"/>
                  </a:schemeClr>
                </a:solidFill>
              </a:rPr>
              <a:t>Design Wave</a:t>
            </a:r>
          </a:p>
          <a:p>
            <a:pPr algn="ctr"/>
            <a:r>
              <a:rPr lang="en-US" sz="2800" dirty="0" smtClean="0"/>
              <a:t>H=1m; T=5s</a:t>
            </a:r>
            <a:endParaRPr lang="en-US" sz="2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7941" y="2504068"/>
            <a:ext cx="5191125" cy="4219575"/>
          </a:xfrm>
          <a:prstGeom prst="rect">
            <a:avLst/>
          </a:prstGeom>
        </p:spPr>
      </p:pic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26559" y="837453"/>
            <a:ext cx="2105114" cy="15788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909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15053" y="2878295"/>
            <a:ext cx="3270546" cy="10562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909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15053" y="3934363"/>
            <a:ext cx="3270546" cy="10562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9094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26177" y="5151371"/>
            <a:ext cx="3257822" cy="10562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0" y="87019"/>
            <a:ext cx="9144000" cy="831273"/>
          </a:xfrm>
          <a:prstGeom prst="round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>
              <a:defRPr sz="4400" b="1" i="1">
                <a:solidFill>
                  <a:schemeClr val="accent6">
                    <a:lumMod val="75000"/>
                  </a:schemeClr>
                </a:solidFill>
              </a:defRPr>
            </a:lvl1pPr>
          </a:lstStyle>
          <a:p>
            <a:r>
              <a:rPr lang="en-US" dirty="0" smtClean="0"/>
              <a:t>Example Outputs: Oyster Reefs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0090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90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90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90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874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5399" y="1277276"/>
            <a:ext cx="5153148" cy="400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9875" name="Picture 3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88624" y="2988861"/>
            <a:ext cx="4547398" cy="37350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0" y="87019"/>
            <a:ext cx="9144000" cy="831273"/>
          </a:xfrm>
          <a:prstGeom prst="round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>
              <a:defRPr sz="4400" b="1" i="1">
                <a:solidFill>
                  <a:schemeClr val="accent6">
                    <a:lumMod val="75000"/>
                  </a:schemeClr>
                </a:solidFill>
              </a:defRPr>
            </a:lvl1pPr>
          </a:lstStyle>
          <a:p>
            <a:r>
              <a:rPr lang="en-US" dirty="0" smtClean="0"/>
              <a:t>Example Outputs: Seagrass Beds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3348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98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6C3735-71CF-486D-88CB-9585C7023AE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36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1769423" y="238744"/>
            <a:ext cx="5605154" cy="846161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ct val="0"/>
              </a:spcBef>
              <a:defRPr/>
            </a:pPr>
            <a:r>
              <a:rPr lang="en-US" sz="4400" b="1" dirty="0" smtClean="0">
                <a:solidFill>
                  <a:srgbClr val="F79646">
                    <a:lumMod val="75000"/>
                  </a:srgbClr>
                </a:solidFill>
              </a:rPr>
              <a:t>Let’s Run the Model!</a:t>
            </a:r>
            <a:endParaRPr lang="en-US" sz="4400" b="1" dirty="0">
              <a:solidFill>
                <a:srgbClr val="F79646">
                  <a:lumMod val="75000"/>
                </a:srgb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7750" y="1348494"/>
            <a:ext cx="7048500" cy="537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815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8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78182" y="801425"/>
            <a:ext cx="5416632" cy="59392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0" y="101754"/>
            <a:ext cx="7772400" cy="738188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1" i="1" dirty="0" smtClean="0">
                <a:solidFill>
                  <a:schemeClr val="accent6">
                    <a:lumMod val="75000"/>
                  </a:schemeClr>
                </a:solidFill>
              </a:rPr>
              <a:t>Model Interface</a:t>
            </a:r>
            <a:endParaRPr lang="en-US" b="1" i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9612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9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175" y="1399306"/>
            <a:ext cx="9029700" cy="472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101754"/>
            <a:ext cx="7772400" cy="738188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1" i="1" dirty="0" smtClean="0">
                <a:solidFill>
                  <a:schemeClr val="accent6">
                    <a:lumMod val="75000"/>
                  </a:schemeClr>
                </a:solidFill>
              </a:rPr>
              <a:t>Parameters Table</a:t>
            </a:r>
            <a:endParaRPr lang="en-US" b="1" i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2392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947" name="Picture 3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8139" y="2491911"/>
            <a:ext cx="8098973" cy="4237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3199317"/>
              </p:ext>
            </p:extLst>
          </p:nvPr>
        </p:nvGraphicFramePr>
        <p:xfrm>
          <a:off x="1066525" y="1116435"/>
          <a:ext cx="7268882" cy="1289133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484831"/>
                <a:gridCol w="1335061"/>
                <a:gridCol w="1459917"/>
                <a:gridCol w="1465422"/>
                <a:gridCol w="1523651"/>
              </a:tblGrid>
              <a:tr h="30883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/>
                        <a:t>Very Low </a:t>
                      </a:r>
                      <a:endParaRPr lang="en-US" sz="1600" dirty="0">
                        <a:latin typeface="Times New Roman"/>
                        <a:ea typeface="Times New Roman"/>
                      </a:endParaRPr>
                    </a:p>
                  </a:txBody>
                  <a:tcPr marL="55498" marR="55498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/>
                        <a:t>Low</a:t>
                      </a:r>
                      <a:endParaRPr lang="en-US" sz="1600" dirty="0">
                        <a:latin typeface="Times New Roman"/>
                        <a:ea typeface="Times New Roman"/>
                      </a:endParaRPr>
                    </a:p>
                  </a:txBody>
                  <a:tcPr marL="55498" marR="55498" marT="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/>
                        <a:t>Moderate</a:t>
                      </a:r>
                      <a:endParaRPr lang="en-US" sz="1600" dirty="0">
                        <a:latin typeface="Times New Roman"/>
                        <a:ea typeface="Times New Roman"/>
                      </a:endParaRPr>
                    </a:p>
                  </a:txBody>
                  <a:tcPr marL="55498" marR="55498" marT="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/>
                        <a:t>High</a:t>
                      </a:r>
                      <a:endParaRPr lang="en-US" sz="1600" dirty="0">
                        <a:latin typeface="Times New Roman"/>
                        <a:ea typeface="Times New Roman"/>
                      </a:endParaRPr>
                    </a:p>
                  </a:txBody>
                  <a:tcPr marL="55498" marR="55498" marT="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/>
                        <a:t>Very High</a:t>
                      </a:r>
                      <a:endParaRPr lang="en-US" sz="1600" dirty="0">
                        <a:latin typeface="Times New Roman"/>
                        <a:ea typeface="Times New Roman"/>
                      </a:endParaRPr>
                    </a:p>
                  </a:txBody>
                  <a:tcPr marL="55498" marR="55498" marT="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236240"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1200" dirty="0"/>
                        <a:t>1</a:t>
                      </a:r>
                      <a:endParaRPr lang="en-US" sz="16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5498" marR="55498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1200" dirty="0"/>
                        <a:t>2</a:t>
                      </a:r>
                      <a:endParaRPr lang="en-US" sz="16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5498" marR="55498" marT="0" marB="0" anchor="b"/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1200" dirty="0"/>
                        <a:t>3</a:t>
                      </a:r>
                      <a:endParaRPr lang="en-US" sz="16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5498" marR="55498" marT="0" marB="0" anchor="b"/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1200" dirty="0"/>
                        <a:t>4</a:t>
                      </a:r>
                      <a:endParaRPr lang="en-US" sz="16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5498" marR="55498" marT="0" marB="0" anchor="b"/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1200" dirty="0"/>
                        <a:t>5</a:t>
                      </a:r>
                      <a:endParaRPr lang="en-US" sz="16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5498" marR="55498" marT="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69988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Rocky; high cliffs; fiord; </a:t>
                      </a:r>
                      <a:r>
                        <a:rPr lang="en-US" sz="1400" b="1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fiard</a:t>
                      </a:r>
                      <a:r>
                        <a:rPr 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 </a:t>
                      </a:r>
                      <a:endParaRPr lang="en-US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Medium cliff; indented coast </a:t>
                      </a:r>
                      <a:endParaRPr lang="en-US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Low cliff; glacial drift</a:t>
                      </a:r>
                      <a:r>
                        <a:rPr lang="en-US" sz="14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; </a:t>
                      </a:r>
                      <a:r>
                        <a:rPr 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alluvial plain </a:t>
                      </a:r>
                      <a:endParaRPr lang="en-US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Cobble beach; estuary; </a:t>
                      </a:r>
                      <a:r>
                        <a:rPr lang="en-US" sz="14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/>
                      </a:r>
                      <a:br>
                        <a:rPr lang="en-US" sz="14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</a:br>
                      <a:r>
                        <a:rPr lang="en-US" sz="14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lagoon</a:t>
                      </a:r>
                      <a:r>
                        <a:rPr 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; bluff </a:t>
                      </a:r>
                      <a:endParaRPr lang="en-US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Barrier beach</a:t>
                      </a:r>
                      <a:r>
                        <a:rPr lang="en-US" sz="14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; </a:t>
                      </a:r>
                      <a:br>
                        <a:rPr lang="en-US" sz="14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</a:br>
                      <a:r>
                        <a:rPr lang="en-US" sz="14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sand beach</a:t>
                      </a:r>
                      <a:r>
                        <a:rPr lang="en-US" sz="14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;</a:t>
                      </a:r>
                      <a:br>
                        <a:rPr lang="en-US" sz="14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</a:br>
                      <a:r>
                        <a:rPr lang="en-US" sz="14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US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mud flat; delta </a:t>
                      </a:r>
                      <a:endParaRPr lang="en-US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5450774" y="2491910"/>
            <a:ext cx="3206338" cy="358825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 smtClean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101754"/>
            <a:ext cx="7772400" cy="738188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1" i="1" dirty="0" smtClean="0">
                <a:solidFill>
                  <a:schemeClr val="accent6">
                    <a:lumMod val="75000"/>
                  </a:schemeClr>
                </a:solidFill>
              </a:rPr>
              <a:t>Geomorphology</a:t>
            </a:r>
            <a:endParaRPr lang="en-US" b="1" i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305223" y="4993020"/>
            <a:ext cx="6342486" cy="715089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How to Represent </a:t>
            </a:r>
            <a:r>
              <a:rPr lang="en-US" sz="3600" b="1" dirty="0" smtClean="0">
                <a:solidFill>
                  <a:schemeClr val="accent6">
                    <a:lumMod val="75000"/>
                  </a:schemeClr>
                </a:solidFill>
              </a:rPr>
              <a:t>Structures</a:t>
            </a:r>
            <a:r>
              <a:rPr lang="en-US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?</a:t>
            </a:r>
            <a:endParaRPr lang="en-US" sz="3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3493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3429000" y="912813"/>
            <a:ext cx="2971800" cy="5867400"/>
            <a:chOff x="3429000" y="912813"/>
            <a:chExt cx="2971800" cy="5867400"/>
          </a:xfrm>
        </p:grpSpPr>
        <p:sp>
          <p:nvSpPr>
            <p:cNvPr id="265" name="Rounded Rectangle 264"/>
            <p:cNvSpPr/>
            <p:nvPr/>
          </p:nvSpPr>
          <p:spPr>
            <a:xfrm>
              <a:off x="3429000" y="912813"/>
              <a:ext cx="2971800" cy="5867400"/>
            </a:xfrm>
            <a:prstGeom prst="roundRect">
              <a:avLst/>
            </a:prstGeom>
            <a:gradFill>
              <a:gsLst>
                <a:gs pos="0">
                  <a:schemeClr val="bg1">
                    <a:lumMod val="85000"/>
                  </a:schemeClr>
                </a:gs>
                <a:gs pos="35000">
                  <a:schemeClr val="accent4">
                    <a:tint val="37000"/>
                    <a:satMod val="300000"/>
                  </a:schemeClr>
                </a:gs>
                <a:gs pos="100000">
                  <a:schemeClr val="accent4">
                    <a:tint val="15000"/>
                    <a:satMod val="350000"/>
                  </a:schemeClr>
                </a:gs>
              </a:gsLst>
            </a:gradFill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400">
                <a:solidFill>
                  <a:srgbClr val="FFFFFF"/>
                </a:solidFill>
              </a:endParaRPr>
            </a:p>
          </p:txBody>
        </p:sp>
        <p:sp>
          <p:nvSpPr>
            <p:cNvPr id="144" name="Rectangle 143"/>
            <p:cNvSpPr/>
            <p:nvPr/>
          </p:nvSpPr>
          <p:spPr bwMode="auto">
            <a:xfrm>
              <a:off x="5181600" y="3579813"/>
              <a:ext cx="1084263" cy="511175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lnSpc>
                  <a:spcPts val="1700"/>
                </a:lnSpc>
                <a:defRPr/>
              </a:pPr>
              <a:r>
                <a:rPr lang="en-US" sz="1200" b="1" dirty="0">
                  <a:solidFill>
                    <a:prstClr val="black"/>
                  </a:solidFill>
                </a:rPr>
                <a:t>Recreation</a:t>
              </a:r>
            </a:p>
          </p:txBody>
        </p:sp>
        <p:sp>
          <p:nvSpPr>
            <p:cNvPr id="145" name="Rectangle 144"/>
            <p:cNvSpPr/>
            <p:nvPr/>
          </p:nvSpPr>
          <p:spPr bwMode="auto">
            <a:xfrm>
              <a:off x="5181600" y="4565650"/>
              <a:ext cx="1074738" cy="512763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lnSpc>
                  <a:spcPts val="1700"/>
                </a:lnSpc>
                <a:defRPr/>
              </a:pPr>
              <a:r>
                <a:rPr lang="en-US" sz="1200" b="1" dirty="0">
                  <a:solidFill>
                    <a:prstClr val="black"/>
                  </a:solidFill>
                </a:rPr>
                <a:t>Fishery</a:t>
              </a:r>
            </a:p>
          </p:txBody>
        </p:sp>
        <p:sp>
          <p:nvSpPr>
            <p:cNvPr id="146" name="Rectangle 145"/>
            <p:cNvSpPr/>
            <p:nvPr/>
          </p:nvSpPr>
          <p:spPr bwMode="auto">
            <a:xfrm>
              <a:off x="5170488" y="5332413"/>
              <a:ext cx="1095375" cy="4572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lnSpc>
                  <a:spcPts val="1700"/>
                </a:lnSpc>
                <a:defRPr/>
              </a:pPr>
              <a:r>
                <a:rPr lang="en-US" sz="1200" b="1" dirty="0">
                  <a:solidFill>
                    <a:prstClr val="black"/>
                  </a:solidFill>
                </a:rPr>
                <a:t>Aquaculture</a:t>
              </a:r>
            </a:p>
          </p:txBody>
        </p:sp>
        <p:sp>
          <p:nvSpPr>
            <p:cNvPr id="147" name="Rectangle 146"/>
            <p:cNvSpPr/>
            <p:nvPr/>
          </p:nvSpPr>
          <p:spPr bwMode="auto">
            <a:xfrm>
              <a:off x="5181600" y="2590800"/>
              <a:ext cx="1084263" cy="511175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lnSpc>
                  <a:spcPts val="1700"/>
                </a:lnSpc>
                <a:defRPr/>
              </a:pPr>
              <a:r>
                <a:rPr lang="en-US" sz="1200" b="1" dirty="0">
                  <a:solidFill>
                    <a:prstClr val="black"/>
                  </a:solidFill>
                </a:rPr>
                <a:t>Coastal Protection</a:t>
              </a:r>
            </a:p>
          </p:txBody>
        </p:sp>
        <p:sp>
          <p:nvSpPr>
            <p:cNvPr id="148" name="Rectangle 147"/>
            <p:cNvSpPr/>
            <p:nvPr/>
          </p:nvSpPr>
          <p:spPr bwMode="auto">
            <a:xfrm>
              <a:off x="5181600" y="1828800"/>
              <a:ext cx="1074738" cy="53340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lnSpc>
                  <a:spcPts val="1700"/>
                </a:lnSpc>
                <a:defRPr/>
              </a:pPr>
              <a:r>
                <a:rPr lang="en-US" sz="1200" b="1" dirty="0">
                  <a:solidFill>
                    <a:prstClr val="black"/>
                  </a:solidFill>
                </a:rPr>
                <a:t>Wave Energy</a:t>
              </a:r>
            </a:p>
          </p:txBody>
        </p:sp>
        <p:sp>
          <p:nvSpPr>
            <p:cNvPr id="85" name="Rectangle 84"/>
            <p:cNvSpPr/>
            <p:nvPr/>
          </p:nvSpPr>
          <p:spPr bwMode="auto">
            <a:xfrm>
              <a:off x="5172075" y="6018213"/>
              <a:ext cx="1093788" cy="511175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lnSpc>
                  <a:spcPts val="1700"/>
                </a:lnSpc>
                <a:defRPr/>
              </a:pPr>
              <a:r>
                <a:rPr lang="en-US" sz="1200" b="1" dirty="0">
                  <a:solidFill>
                    <a:prstClr val="black"/>
                  </a:solidFill>
                </a:rPr>
                <a:t>Aesthetic Quality</a:t>
              </a:r>
            </a:p>
          </p:txBody>
        </p:sp>
        <p:sp>
          <p:nvSpPr>
            <p:cNvPr id="88" name="Rectangle 87"/>
            <p:cNvSpPr/>
            <p:nvPr/>
          </p:nvSpPr>
          <p:spPr bwMode="auto">
            <a:xfrm>
              <a:off x="5181600" y="1163638"/>
              <a:ext cx="1074738" cy="51117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lnSpc>
                  <a:spcPts val="1700"/>
                </a:lnSpc>
                <a:defRPr/>
              </a:pPr>
              <a:r>
                <a:rPr lang="en-US" sz="1200" b="1" dirty="0">
                  <a:solidFill>
                    <a:prstClr val="black"/>
                  </a:solidFill>
                </a:rPr>
                <a:t>Carbon</a:t>
              </a:r>
            </a:p>
          </p:txBody>
        </p:sp>
        <p:sp>
          <p:nvSpPr>
            <p:cNvPr id="99" name="Rectangle 98"/>
            <p:cNvSpPr/>
            <p:nvPr/>
          </p:nvSpPr>
          <p:spPr bwMode="auto">
            <a:xfrm>
              <a:off x="3549650" y="2970213"/>
              <a:ext cx="869950" cy="51117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lnSpc>
                  <a:spcPts val="1700"/>
                </a:lnSpc>
                <a:defRPr/>
              </a:pPr>
              <a:r>
                <a:rPr lang="en-US" sz="1200" b="1" dirty="0">
                  <a:solidFill>
                    <a:prstClr val="black"/>
                  </a:solidFill>
                </a:rPr>
                <a:t>Habitat</a:t>
              </a:r>
              <a:br>
                <a:rPr lang="en-US" sz="1200" b="1" dirty="0">
                  <a:solidFill>
                    <a:prstClr val="black"/>
                  </a:solidFill>
                </a:rPr>
              </a:br>
              <a:r>
                <a:rPr lang="en-US" sz="1200" b="1" dirty="0">
                  <a:solidFill>
                    <a:prstClr val="black"/>
                  </a:solidFill>
                </a:rPr>
                <a:t>Risk</a:t>
              </a:r>
            </a:p>
          </p:txBody>
        </p:sp>
        <p:sp>
          <p:nvSpPr>
            <p:cNvPr id="100" name="Rectangle 99"/>
            <p:cNvSpPr/>
            <p:nvPr/>
          </p:nvSpPr>
          <p:spPr bwMode="auto">
            <a:xfrm>
              <a:off x="3549650" y="4484688"/>
              <a:ext cx="841375" cy="55245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lnSpc>
                  <a:spcPts val="1700"/>
                </a:lnSpc>
                <a:defRPr/>
              </a:pPr>
              <a:r>
                <a:rPr lang="en-US" sz="1200" b="1" dirty="0">
                  <a:solidFill>
                    <a:prstClr val="black"/>
                  </a:solidFill>
                </a:rPr>
                <a:t>Water</a:t>
              </a:r>
              <a:br>
                <a:rPr lang="en-US" sz="1200" b="1" dirty="0">
                  <a:solidFill>
                    <a:prstClr val="black"/>
                  </a:solidFill>
                </a:rPr>
              </a:br>
              <a:r>
                <a:rPr lang="en-US" sz="1200" b="1" dirty="0">
                  <a:solidFill>
                    <a:prstClr val="black"/>
                  </a:solidFill>
                </a:rPr>
                <a:t>Quality</a:t>
              </a:r>
            </a:p>
          </p:txBody>
        </p:sp>
      </p:grpSp>
      <p:sp>
        <p:nvSpPr>
          <p:cNvPr id="134" name="Rectangle 133"/>
          <p:cNvSpPr/>
          <p:nvPr/>
        </p:nvSpPr>
        <p:spPr bwMode="auto">
          <a:xfrm>
            <a:off x="6534150" y="76240"/>
            <a:ext cx="2561878" cy="457160"/>
          </a:xfrm>
          <a:prstGeom prst="rect">
            <a:avLst/>
          </a:prstGeom>
        </p:spPr>
        <p:style>
          <a:lnRef idx="0">
            <a:schemeClr val="accent3"/>
          </a:lnRef>
          <a:fillRef idx="1003">
            <a:schemeClr val="dk2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b="1" dirty="0">
                <a:solidFill>
                  <a:srgbClr val="FFFFFF"/>
                </a:solidFill>
                <a:cs typeface="Calibri" pitchFamily="34" charset="0"/>
              </a:rPr>
              <a:t>Model Outputs</a:t>
            </a:r>
          </a:p>
          <a:p>
            <a:pPr algn="ctr">
              <a:defRPr/>
            </a:pPr>
            <a:r>
              <a:rPr lang="en-US" sz="1200" b="1" dirty="0">
                <a:solidFill>
                  <a:srgbClr val="FFFFFF"/>
                </a:solidFill>
                <a:cs typeface="Calibri" pitchFamily="34" charset="0"/>
              </a:rPr>
              <a:t>(ecosystem services  &amp; values)</a:t>
            </a:r>
          </a:p>
        </p:txBody>
      </p:sp>
      <p:sp>
        <p:nvSpPr>
          <p:cNvPr id="135" name="Chevron 134"/>
          <p:cNvSpPr/>
          <p:nvPr/>
        </p:nvSpPr>
        <p:spPr bwMode="auto">
          <a:xfrm>
            <a:off x="3410174" y="76200"/>
            <a:ext cx="2958353" cy="457160"/>
          </a:xfrm>
          <a:prstGeom prst="chevron">
            <a:avLst/>
          </a:prstGeom>
        </p:spPr>
        <p:style>
          <a:lnRef idx="0">
            <a:schemeClr val="accent3"/>
          </a:lnRef>
          <a:fillRef idx="1003">
            <a:schemeClr val="dk2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b="1" dirty="0">
                <a:solidFill>
                  <a:srgbClr val="FFFFFF"/>
                </a:solidFill>
                <a:cs typeface="Calibri" pitchFamily="34" charset="0"/>
              </a:rPr>
              <a:t>Marine InVEST Models</a:t>
            </a:r>
          </a:p>
        </p:txBody>
      </p:sp>
      <p:sp>
        <p:nvSpPr>
          <p:cNvPr id="136" name="Chevron 135"/>
          <p:cNvSpPr/>
          <p:nvPr/>
        </p:nvSpPr>
        <p:spPr bwMode="auto">
          <a:xfrm>
            <a:off x="43032" y="76240"/>
            <a:ext cx="3225670" cy="457160"/>
          </a:xfrm>
          <a:prstGeom prst="chevron">
            <a:avLst/>
          </a:prstGeom>
        </p:spPr>
        <p:style>
          <a:lnRef idx="0">
            <a:schemeClr val="accent3"/>
          </a:lnRef>
          <a:fillRef idx="1003">
            <a:schemeClr val="dk2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b="1" dirty="0">
                <a:solidFill>
                  <a:srgbClr val="FFFFFF"/>
                </a:solidFill>
                <a:cs typeface="Calibri" pitchFamily="34" charset="0"/>
              </a:rPr>
              <a:t>Input Data (reflect scenarios)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6753225" y="587375"/>
            <a:ext cx="1352550" cy="6194425"/>
            <a:chOff x="6753225" y="587375"/>
            <a:chExt cx="1352550" cy="6194425"/>
          </a:xfrm>
        </p:grpSpPr>
        <p:sp>
          <p:nvSpPr>
            <p:cNvPr id="61" name="Rounded Rectangle 60"/>
            <p:cNvSpPr/>
            <p:nvPr/>
          </p:nvSpPr>
          <p:spPr bwMode="auto">
            <a:xfrm rot="16200000">
              <a:off x="4572000" y="3429000"/>
              <a:ext cx="5715000" cy="990600"/>
            </a:xfrm>
            <a:prstGeom prst="roundRect">
              <a:avLst>
                <a:gd name="adj" fmla="val 21000"/>
              </a:avLst>
            </a:prstGeom>
            <a:gradFill flip="none" rotWithShape="1">
              <a:gsLst>
                <a:gs pos="0">
                  <a:srgbClr val="EAB200"/>
                </a:gs>
                <a:gs pos="53000">
                  <a:srgbClr val="FFD961">
                    <a:alpha val="42000"/>
                  </a:srgbClr>
                </a:gs>
                <a:gs pos="100000">
                  <a:srgbClr val="FFD961">
                    <a:alpha val="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200">
                <a:solidFill>
                  <a:srgbClr val="FFFF00"/>
                </a:solidFill>
              </a:endParaRPr>
            </a:p>
          </p:txBody>
        </p:sp>
        <p:sp>
          <p:nvSpPr>
            <p:cNvPr id="2075" name="TextBox 94"/>
            <p:cNvSpPr txBox="1">
              <a:spLocks noChangeArrowheads="1"/>
            </p:cNvSpPr>
            <p:nvPr/>
          </p:nvSpPr>
          <p:spPr bwMode="auto">
            <a:xfrm>
              <a:off x="7010400" y="5338763"/>
              <a:ext cx="884238" cy="528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ts val="1700"/>
                </a:lnSpc>
              </a:pPr>
              <a:r>
                <a:rPr lang="en-US" sz="1200" b="1">
                  <a:solidFill>
                    <a:prstClr val="black"/>
                  </a:solidFill>
                  <a:latin typeface="Calibri" pitchFamily="34" charset="0"/>
                </a:rPr>
                <a:t>Harvested</a:t>
              </a:r>
            </a:p>
            <a:p>
              <a:pPr algn="ctr" eaLnBrk="1" hangingPunct="1">
                <a:lnSpc>
                  <a:spcPts val="1700"/>
                </a:lnSpc>
              </a:pPr>
              <a:r>
                <a:rPr lang="en-US" sz="1200" b="1">
                  <a:solidFill>
                    <a:prstClr val="black"/>
                  </a:solidFill>
                  <a:latin typeface="Calibri" pitchFamily="34" charset="0"/>
                </a:rPr>
                <a:t>Biomass</a:t>
              </a:r>
            </a:p>
          </p:txBody>
        </p:sp>
        <p:sp>
          <p:nvSpPr>
            <p:cNvPr id="2076" name="TextBox 95"/>
            <p:cNvSpPr txBox="1">
              <a:spLocks noChangeArrowheads="1"/>
            </p:cNvSpPr>
            <p:nvPr/>
          </p:nvSpPr>
          <p:spPr bwMode="auto">
            <a:xfrm>
              <a:off x="7010400" y="4576763"/>
              <a:ext cx="884238" cy="528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ts val="1700"/>
                </a:lnSpc>
              </a:pPr>
              <a:r>
                <a:rPr lang="en-US" sz="1200" b="1">
                  <a:solidFill>
                    <a:prstClr val="black"/>
                  </a:solidFill>
                  <a:latin typeface="Calibri" pitchFamily="34" charset="0"/>
                </a:rPr>
                <a:t>Landed</a:t>
              </a:r>
            </a:p>
            <a:p>
              <a:pPr algn="ctr" eaLnBrk="1" hangingPunct="1">
                <a:lnSpc>
                  <a:spcPts val="1700"/>
                </a:lnSpc>
              </a:pPr>
              <a:r>
                <a:rPr lang="en-US" sz="1200" b="1">
                  <a:solidFill>
                    <a:prstClr val="black"/>
                  </a:solidFill>
                  <a:latin typeface="Calibri" pitchFamily="34" charset="0"/>
                </a:rPr>
                <a:t>Biomass</a:t>
              </a:r>
            </a:p>
          </p:txBody>
        </p:sp>
        <p:sp>
          <p:nvSpPr>
            <p:cNvPr id="2077" name="TextBox 96"/>
            <p:cNvSpPr txBox="1">
              <a:spLocks noChangeArrowheads="1"/>
            </p:cNvSpPr>
            <p:nvPr/>
          </p:nvSpPr>
          <p:spPr bwMode="auto">
            <a:xfrm>
              <a:off x="7010400" y="3581400"/>
              <a:ext cx="884238" cy="5286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ts val="1700"/>
                </a:lnSpc>
              </a:pPr>
              <a:r>
                <a:rPr lang="en-US" sz="1200" b="1" dirty="0">
                  <a:solidFill>
                    <a:prstClr val="black"/>
                  </a:solidFill>
                  <a:latin typeface="Calibri" pitchFamily="34" charset="0"/>
                </a:rPr>
                <a:t>Tourism Revenue</a:t>
              </a:r>
            </a:p>
          </p:txBody>
        </p:sp>
        <p:sp>
          <p:nvSpPr>
            <p:cNvPr id="2078" name="TextBox 118"/>
            <p:cNvSpPr txBox="1">
              <a:spLocks noChangeArrowheads="1"/>
            </p:cNvSpPr>
            <p:nvPr/>
          </p:nvSpPr>
          <p:spPr bwMode="auto">
            <a:xfrm>
              <a:off x="7010400" y="2590800"/>
              <a:ext cx="884238" cy="5286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ts val="1700"/>
                </a:lnSpc>
              </a:pPr>
              <a:r>
                <a:rPr lang="en-US" sz="1200" b="1" dirty="0">
                  <a:solidFill>
                    <a:prstClr val="black"/>
                  </a:solidFill>
                  <a:latin typeface="Calibri" pitchFamily="34" charset="0"/>
                </a:rPr>
                <a:t>Avoided</a:t>
              </a:r>
            </a:p>
            <a:p>
              <a:pPr algn="ctr" eaLnBrk="1" hangingPunct="1">
                <a:lnSpc>
                  <a:spcPts val="1700"/>
                </a:lnSpc>
              </a:pPr>
              <a:r>
                <a:rPr lang="en-US" sz="1200" b="1" dirty="0">
                  <a:solidFill>
                    <a:prstClr val="black"/>
                  </a:solidFill>
                  <a:latin typeface="Calibri" pitchFamily="34" charset="0"/>
                </a:rPr>
                <a:t>Area</a:t>
              </a:r>
            </a:p>
          </p:txBody>
        </p:sp>
        <p:sp>
          <p:nvSpPr>
            <p:cNvPr id="2079" name="TextBox 136"/>
            <p:cNvSpPr txBox="1">
              <a:spLocks noChangeArrowheads="1"/>
            </p:cNvSpPr>
            <p:nvPr/>
          </p:nvSpPr>
          <p:spPr bwMode="auto">
            <a:xfrm>
              <a:off x="7010400" y="1909763"/>
              <a:ext cx="884238" cy="528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ts val="1700"/>
                </a:lnSpc>
              </a:pPr>
              <a:r>
                <a:rPr lang="en-US" sz="1200" b="1">
                  <a:solidFill>
                    <a:prstClr val="black"/>
                  </a:solidFill>
                  <a:latin typeface="Calibri" pitchFamily="34" charset="0"/>
                </a:rPr>
                <a:t>Wave</a:t>
              </a:r>
            </a:p>
            <a:p>
              <a:pPr algn="ctr" eaLnBrk="1" hangingPunct="1">
                <a:lnSpc>
                  <a:spcPts val="1700"/>
                </a:lnSpc>
              </a:pPr>
              <a:r>
                <a:rPr lang="en-US" sz="1200" b="1">
                  <a:solidFill>
                    <a:prstClr val="black"/>
                  </a:solidFill>
                  <a:latin typeface="Calibri" pitchFamily="34" charset="0"/>
                </a:rPr>
                <a:t>Energy</a:t>
              </a:r>
            </a:p>
          </p:txBody>
        </p:sp>
        <p:sp>
          <p:nvSpPr>
            <p:cNvPr id="150" name="TextBox 149"/>
            <p:cNvSpPr txBox="1"/>
            <p:nvPr/>
          </p:nvSpPr>
          <p:spPr bwMode="auto">
            <a:xfrm>
              <a:off x="6753225" y="587375"/>
              <a:ext cx="1352550" cy="4770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ts val="1500"/>
                </a:lnSpc>
                <a:defRPr/>
              </a:pPr>
              <a:r>
                <a:rPr lang="en-US" sz="1600" b="1" dirty="0">
                  <a:solidFill>
                    <a:srgbClr val="F79646">
                      <a:lumMod val="50000"/>
                    </a:srgbClr>
                  </a:solidFill>
                </a:rPr>
                <a:t>ECOSYSTEM SERVICES</a:t>
              </a:r>
            </a:p>
          </p:txBody>
        </p:sp>
        <p:sp>
          <p:nvSpPr>
            <p:cNvPr id="2116" name="TextBox 136"/>
            <p:cNvSpPr txBox="1">
              <a:spLocks noChangeArrowheads="1"/>
            </p:cNvSpPr>
            <p:nvPr/>
          </p:nvSpPr>
          <p:spPr bwMode="auto">
            <a:xfrm>
              <a:off x="6858000" y="1146175"/>
              <a:ext cx="1143000" cy="5286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ts val="1700"/>
                </a:lnSpc>
              </a:pPr>
              <a:r>
                <a:rPr lang="en-US" sz="1200" b="1" dirty="0">
                  <a:solidFill>
                    <a:prstClr val="black"/>
                  </a:solidFill>
                  <a:latin typeface="Calibri" pitchFamily="34" charset="0"/>
                </a:rPr>
                <a:t>Carbon Sequestration </a:t>
              </a: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6496050" y="1347788"/>
            <a:ext cx="361950" cy="4291012"/>
            <a:chOff x="6496050" y="1347788"/>
            <a:chExt cx="361950" cy="4291012"/>
          </a:xfrm>
        </p:grpSpPr>
        <p:sp>
          <p:nvSpPr>
            <p:cNvPr id="77" name="Down Arrow 76"/>
            <p:cNvSpPr/>
            <p:nvPr/>
          </p:nvSpPr>
          <p:spPr bwMode="auto">
            <a:xfrm rot="16200000" flipH="1">
              <a:off x="6588919" y="1254919"/>
              <a:ext cx="176212" cy="361950"/>
            </a:xfrm>
            <a:prstGeom prst="downArrow">
              <a:avLst/>
            </a:prstGeom>
            <a:ln w="12700">
              <a:solidFill>
                <a:srgbClr val="0070C0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200">
                <a:solidFill>
                  <a:srgbClr val="000000"/>
                </a:solidFill>
              </a:endParaRPr>
            </a:p>
          </p:txBody>
        </p:sp>
        <p:sp>
          <p:nvSpPr>
            <p:cNvPr id="112" name="Down Arrow 111"/>
            <p:cNvSpPr/>
            <p:nvPr/>
          </p:nvSpPr>
          <p:spPr bwMode="auto">
            <a:xfrm rot="16200000" flipH="1">
              <a:off x="6588919" y="1940719"/>
              <a:ext cx="176212" cy="361950"/>
            </a:xfrm>
            <a:prstGeom prst="downArrow">
              <a:avLst/>
            </a:prstGeom>
            <a:ln w="12700">
              <a:solidFill>
                <a:srgbClr val="0070C0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200">
                <a:solidFill>
                  <a:srgbClr val="000000"/>
                </a:solidFill>
              </a:endParaRPr>
            </a:p>
          </p:txBody>
        </p:sp>
        <p:sp>
          <p:nvSpPr>
            <p:cNvPr id="113" name="Down Arrow 112"/>
            <p:cNvSpPr/>
            <p:nvPr/>
          </p:nvSpPr>
          <p:spPr bwMode="auto">
            <a:xfrm rot="16200000" flipH="1">
              <a:off x="6588919" y="2702719"/>
              <a:ext cx="176212" cy="361950"/>
            </a:xfrm>
            <a:prstGeom prst="downArrow">
              <a:avLst/>
            </a:prstGeom>
            <a:ln w="12700">
              <a:solidFill>
                <a:srgbClr val="0070C0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200">
                <a:solidFill>
                  <a:srgbClr val="000000"/>
                </a:solidFill>
              </a:endParaRPr>
            </a:p>
          </p:txBody>
        </p:sp>
        <p:sp>
          <p:nvSpPr>
            <p:cNvPr id="114" name="Down Arrow 113"/>
            <p:cNvSpPr/>
            <p:nvPr/>
          </p:nvSpPr>
          <p:spPr bwMode="auto">
            <a:xfrm rot="16200000" flipH="1">
              <a:off x="6588918" y="3669507"/>
              <a:ext cx="176213" cy="361950"/>
            </a:xfrm>
            <a:prstGeom prst="downArrow">
              <a:avLst/>
            </a:prstGeom>
            <a:ln w="12700">
              <a:solidFill>
                <a:srgbClr val="0070C0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200">
                <a:solidFill>
                  <a:srgbClr val="000000"/>
                </a:solidFill>
              </a:endParaRPr>
            </a:p>
          </p:txBody>
        </p:sp>
        <p:sp>
          <p:nvSpPr>
            <p:cNvPr id="115" name="Down Arrow 114"/>
            <p:cNvSpPr/>
            <p:nvPr/>
          </p:nvSpPr>
          <p:spPr bwMode="auto">
            <a:xfrm rot="16200000" flipH="1">
              <a:off x="6588918" y="4631532"/>
              <a:ext cx="176213" cy="361950"/>
            </a:xfrm>
            <a:prstGeom prst="downArrow">
              <a:avLst/>
            </a:prstGeom>
            <a:ln w="12700">
              <a:solidFill>
                <a:srgbClr val="0070C0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200">
                <a:solidFill>
                  <a:srgbClr val="000000"/>
                </a:solidFill>
              </a:endParaRPr>
            </a:p>
          </p:txBody>
        </p:sp>
        <p:sp>
          <p:nvSpPr>
            <p:cNvPr id="116" name="Down Arrow 115"/>
            <p:cNvSpPr/>
            <p:nvPr/>
          </p:nvSpPr>
          <p:spPr bwMode="auto">
            <a:xfrm rot="16200000" flipH="1">
              <a:off x="6588919" y="5369719"/>
              <a:ext cx="176212" cy="361950"/>
            </a:xfrm>
            <a:prstGeom prst="downArrow">
              <a:avLst/>
            </a:prstGeom>
            <a:ln w="12700">
              <a:solidFill>
                <a:srgbClr val="0070C0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200">
                <a:solidFill>
                  <a:srgbClr val="000000"/>
                </a:solidFill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7934325" y="652463"/>
            <a:ext cx="1295400" cy="6127750"/>
            <a:chOff x="7934325" y="652463"/>
            <a:chExt cx="1295400" cy="6127750"/>
          </a:xfrm>
        </p:grpSpPr>
        <p:sp>
          <p:nvSpPr>
            <p:cNvPr id="129" name="Rounded Rectangle 128"/>
            <p:cNvSpPr/>
            <p:nvPr/>
          </p:nvSpPr>
          <p:spPr bwMode="auto">
            <a:xfrm rot="16200000">
              <a:off x="5743575" y="3427413"/>
              <a:ext cx="5715000" cy="990600"/>
            </a:xfrm>
            <a:prstGeom prst="roundRect">
              <a:avLst>
                <a:gd name="adj" fmla="val 21000"/>
              </a:avLst>
            </a:prstGeom>
            <a:gradFill flip="none" rotWithShape="1">
              <a:gsLst>
                <a:gs pos="0">
                  <a:srgbClr val="92D050"/>
                </a:gs>
                <a:gs pos="53000">
                  <a:srgbClr val="FFD961">
                    <a:alpha val="42000"/>
                  </a:srgbClr>
                </a:gs>
                <a:gs pos="100000">
                  <a:srgbClr val="FFD961">
                    <a:alpha val="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200">
                <a:solidFill>
                  <a:srgbClr val="FFFF00"/>
                </a:solidFill>
              </a:endParaRPr>
            </a:p>
          </p:txBody>
        </p:sp>
        <p:sp>
          <p:nvSpPr>
            <p:cNvPr id="266" name="TextBox 265"/>
            <p:cNvSpPr txBox="1"/>
            <p:nvPr/>
          </p:nvSpPr>
          <p:spPr>
            <a:xfrm>
              <a:off x="7934325" y="652463"/>
              <a:ext cx="1295400" cy="338137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1600" b="1" i="1" dirty="0">
                  <a:solidFill>
                    <a:srgbClr val="00B050"/>
                  </a:solidFill>
                </a:rPr>
                <a:t>VALUATION</a:t>
              </a:r>
            </a:p>
          </p:txBody>
        </p:sp>
        <p:sp>
          <p:nvSpPr>
            <p:cNvPr id="2133" name="TextBox 136"/>
            <p:cNvSpPr txBox="1">
              <a:spLocks noChangeArrowheads="1"/>
            </p:cNvSpPr>
            <p:nvPr/>
          </p:nvSpPr>
          <p:spPr bwMode="auto">
            <a:xfrm>
              <a:off x="8001000" y="1065213"/>
              <a:ext cx="1143000" cy="6461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/>
              <a:r>
                <a:rPr lang="en-US" sz="1200" i="1" dirty="0">
                  <a:solidFill>
                    <a:prstClr val="black"/>
                  </a:solidFill>
                  <a:latin typeface="Calibri" pitchFamily="34" charset="0"/>
                </a:rPr>
                <a:t>Value of</a:t>
              </a:r>
              <a:br>
                <a:rPr lang="en-US" sz="1200" i="1" dirty="0">
                  <a:solidFill>
                    <a:prstClr val="black"/>
                  </a:solidFill>
                  <a:latin typeface="Calibri" pitchFamily="34" charset="0"/>
                </a:rPr>
              </a:br>
              <a:r>
                <a:rPr lang="en-US" sz="1200" i="1" dirty="0">
                  <a:solidFill>
                    <a:prstClr val="black"/>
                  </a:solidFill>
                  <a:latin typeface="Calibri" pitchFamily="34" charset="0"/>
                </a:rPr>
                <a:t>carbon sequestered</a:t>
              </a:r>
            </a:p>
          </p:txBody>
        </p:sp>
        <p:sp>
          <p:nvSpPr>
            <p:cNvPr id="2134" name="TextBox 136"/>
            <p:cNvSpPr txBox="1">
              <a:spLocks noChangeArrowheads="1"/>
            </p:cNvSpPr>
            <p:nvPr/>
          </p:nvSpPr>
          <p:spPr bwMode="auto">
            <a:xfrm>
              <a:off x="8001000" y="1868488"/>
              <a:ext cx="1143000" cy="6461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/>
              <a:r>
                <a:rPr lang="en-US" sz="1200" i="1">
                  <a:solidFill>
                    <a:prstClr val="black"/>
                  </a:solidFill>
                  <a:latin typeface="Calibri" pitchFamily="34" charset="0"/>
                </a:rPr>
                <a:t>Value of captured </a:t>
              </a:r>
              <a:br>
                <a:rPr lang="en-US" sz="1200" i="1">
                  <a:solidFill>
                    <a:prstClr val="black"/>
                  </a:solidFill>
                  <a:latin typeface="Calibri" pitchFamily="34" charset="0"/>
                </a:rPr>
              </a:br>
              <a:r>
                <a:rPr lang="en-US" sz="1200" i="1">
                  <a:solidFill>
                    <a:prstClr val="black"/>
                  </a:solidFill>
                  <a:latin typeface="Calibri" pitchFamily="34" charset="0"/>
                </a:rPr>
                <a:t>wave energy</a:t>
              </a:r>
            </a:p>
          </p:txBody>
        </p:sp>
        <p:sp>
          <p:nvSpPr>
            <p:cNvPr id="2135" name="TextBox 136"/>
            <p:cNvSpPr txBox="1">
              <a:spLocks noChangeArrowheads="1"/>
            </p:cNvSpPr>
            <p:nvPr/>
          </p:nvSpPr>
          <p:spPr bwMode="auto">
            <a:xfrm>
              <a:off x="8001000" y="3505200"/>
              <a:ext cx="1143000" cy="646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/>
              <a:r>
                <a:rPr lang="en-US" sz="1200" i="1">
                  <a:solidFill>
                    <a:prstClr val="black"/>
                  </a:solidFill>
                  <a:latin typeface="Calibri" pitchFamily="34" charset="0"/>
                </a:rPr>
                <a:t>Value of recreation</a:t>
              </a:r>
            </a:p>
            <a:p>
              <a:pPr algn="ctr" eaLnBrk="1" hangingPunct="1"/>
              <a:r>
                <a:rPr lang="en-US" sz="1200" i="1">
                  <a:solidFill>
                    <a:prstClr val="black"/>
                  </a:solidFill>
                  <a:latin typeface="Calibri" pitchFamily="34" charset="0"/>
                </a:rPr>
                <a:t>activity</a:t>
              </a:r>
            </a:p>
          </p:txBody>
        </p:sp>
        <p:sp>
          <p:nvSpPr>
            <p:cNvPr id="2136" name="TextBox 136"/>
            <p:cNvSpPr txBox="1">
              <a:spLocks noChangeArrowheads="1"/>
            </p:cNvSpPr>
            <p:nvPr/>
          </p:nvSpPr>
          <p:spPr bwMode="auto">
            <a:xfrm>
              <a:off x="8001000" y="4648200"/>
              <a:ext cx="1143000" cy="11715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lnSpc>
                  <a:spcPct val="150000"/>
                </a:lnSpc>
              </a:pPr>
              <a:r>
                <a:rPr lang="en-US" sz="1200" i="1">
                  <a:solidFill>
                    <a:prstClr val="black"/>
                  </a:solidFill>
                  <a:latin typeface="Calibri" pitchFamily="34" charset="0"/>
                </a:rPr>
                <a:t>Net present value of </a:t>
              </a:r>
              <a:br>
                <a:rPr lang="en-US" sz="1200" i="1">
                  <a:solidFill>
                    <a:prstClr val="black"/>
                  </a:solidFill>
                  <a:latin typeface="Calibri" pitchFamily="34" charset="0"/>
                </a:rPr>
              </a:br>
              <a:r>
                <a:rPr lang="en-US" sz="1200" i="1">
                  <a:solidFill>
                    <a:prstClr val="black"/>
                  </a:solidFill>
                  <a:latin typeface="Calibri" pitchFamily="34" charset="0"/>
                </a:rPr>
                <a:t>finfish and shellfish</a:t>
              </a:r>
            </a:p>
          </p:txBody>
        </p:sp>
        <p:sp>
          <p:nvSpPr>
            <p:cNvPr id="2137" name="TextBox 136"/>
            <p:cNvSpPr txBox="1">
              <a:spLocks noChangeArrowheads="1"/>
            </p:cNvSpPr>
            <p:nvPr/>
          </p:nvSpPr>
          <p:spPr bwMode="auto">
            <a:xfrm>
              <a:off x="8001000" y="2613025"/>
              <a:ext cx="1143000" cy="4619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/>
              <a:r>
                <a:rPr lang="en-US" sz="1200" i="1">
                  <a:solidFill>
                    <a:prstClr val="black"/>
                  </a:solidFill>
                  <a:latin typeface="Calibri" pitchFamily="34" charset="0"/>
                </a:rPr>
                <a:t>Avoided damages</a:t>
              </a:r>
            </a:p>
          </p:txBody>
        </p:sp>
      </p:grpSp>
      <p:cxnSp>
        <p:nvCxnSpPr>
          <p:cNvPr id="63" name="Straight Connector 62"/>
          <p:cNvCxnSpPr/>
          <p:nvPr/>
        </p:nvCxnSpPr>
        <p:spPr bwMode="auto">
          <a:xfrm rot="5400000" flipH="1" flipV="1">
            <a:off x="3347244" y="3980657"/>
            <a:ext cx="992187" cy="0"/>
          </a:xfrm>
          <a:prstGeom prst="line">
            <a:avLst/>
          </a:prstGeom>
          <a:ln w="28575">
            <a:solidFill>
              <a:schemeClr val="accent6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 bwMode="auto">
          <a:xfrm flipV="1">
            <a:off x="4071938" y="3505200"/>
            <a:ext cx="1" cy="990600"/>
          </a:xfrm>
          <a:prstGeom prst="line">
            <a:avLst/>
          </a:prstGeom>
          <a:ln w="28575">
            <a:solidFill>
              <a:schemeClr val="accent3">
                <a:lumMod val="75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 bwMode="auto">
          <a:xfrm rot="10800000">
            <a:off x="4376738" y="4799013"/>
            <a:ext cx="796925" cy="0"/>
          </a:xfrm>
          <a:prstGeom prst="line">
            <a:avLst/>
          </a:prstGeom>
          <a:ln w="25400">
            <a:solidFill>
              <a:schemeClr val="accent6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 bwMode="auto">
          <a:xfrm rot="5400000" flipH="1" flipV="1">
            <a:off x="4187032" y="4302919"/>
            <a:ext cx="989012" cy="0"/>
          </a:xfrm>
          <a:prstGeom prst="line">
            <a:avLst/>
          </a:prstGeom>
          <a:ln w="25400">
            <a:solidFill>
              <a:schemeClr val="accent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 bwMode="auto">
          <a:xfrm>
            <a:off x="4681538" y="3810000"/>
            <a:ext cx="492125" cy="0"/>
          </a:xfrm>
          <a:prstGeom prst="line">
            <a:avLst/>
          </a:prstGeom>
          <a:ln w="25400">
            <a:solidFill>
              <a:schemeClr val="accent2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 bwMode="auto">
          <a:xfrm rot="5400000" flipH="1" flipV="1">
            <a:off x="4071144" y="5179219"/>
            <a:ext cx="763588" cy="0"/>
          </a:xfrm>
          <a:prstGeom prst="line">
            <a:avLst/>
          </a:prstGeom>
          <a:ln w="28575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 bwMode="auto">
          <a:xfrm>
            <a:off x="4452938" y="5562600"/>
            <a:ext cx="685800" cy="0"/>
          </a:xfrm>
          <a:prstGeom prst="line">
            <a:avLst/>
          </a:prstGeom>
          <a:ln w="28575">
            <a:solidFill>
              <a:schemeClr val="accent6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 bwMode="auto">
          <a:xfrm flipV="1">
            <a:off x="4572000" y="4724400"/>
            <a:ext cx="33338" cy="0"/>
          </a:xfrm>
          <a:prstGeom prst="line">
            <a:avLst/>
          </a:prstGeom>
          <a:ln w="127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/>
          <p:cNvGrpSpPr/>
          <p:nvPr/>
        </p:nvGrpSpPr>
        <p:grpSpPr>
          <a:xfrm>
            <a:off x="4419600" y="2743200"/>
            <a:ext cx="785813" cy="1981200"/>
            <a:chOff x="4419600" y="2743200"/>
            <a:chExt cx="785813" cy="1981200"/>
          </a:xfrm>
        </p:grpSpPr>
        <p:cxnSp>
          <p:nvCxnSpPr>
            <p:cNvPr id="71" name="Straight Connector 70"/>
            <p:cNvCxnSpPr>
              <a:endCxn id="99" idx="3"/>
            </p:cNvCxnSpPr>
            <p:nvPr/>
          </p:nvCxnSpPr>
          <p:spPr bwMode="auto">
            <a:xfrm flipH="1">
              <a:off x="4419600" y="3225800"/>
              <a:ext cx="169069" cy="1"/>
            </a:xfrm>
            <a:prstGeom prst="line">
              <a:avLst/>
            </a:prstGeom>
            <a:ln w="28575">
              <a:solidFill>
                <a:schemeClr val="accent3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 bwMode="auto">
            <a:xfrm rot="5400000" flipH="1" flipV="1">
              <a:off x="3581400" y="3733800"/>
              <a:ext cx="1981200" cy="0"/>
            </a:xfrm>
            <a:prstGeom prst="line">
              <a:avLst/>
            </a:prstGeom>
            <a:ln w="28575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 bwMode="auto">
            <a:xfrm flipV="1">
              <a:off x="4572000" y="2743200"/>
              <a:ext cx="566738" cy="0"/>
            </a:xfrm>
            <a:prstGeom prst="line">
              <a:avLst/>
            </a:prstGeom>
            <a:ln w="28575">
              <a:solidFill>
                <a:schemeClr val="accent3">
                  <a:lumMod val="75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Freeform 71"/>
            <p:cNvSpPr>
              <a:spLocks/>
            </p:cNvSpPr>
            <p:nvPr/>
          </p:nvSpPr>
          <p:spPr bwMode="auto">
            <a:xfrm rot="10800000" flipV="1">
              <a:off x="4605338" y="4673600"/>
              <a:ext cx="179387" cy="50800"/>
            </a:xfrm>
            <a:custGeom>
              <a:avLst/>
              <a:gdLst>
                <a:gd name="T0" fmla="*/ 0 w 288"/>
                <a:gd name="T1" fmla="*/ 2147483647 h 144"/>
                <a:gd name="T2" fmla="*/ 2147483647 w 288"/>
                <a:gd name="T3" fmla="*/ 0 h 144"/>
                <a:gd name="T4" fmla="*/ 2147483647 w 288"/>
                <a:gd name="T5" fmla="*/ 2147483647 h 144"/>
                <a:gd name="T6" fmla="*/ 0 60000 65536"/>
                <a:gd name="T7" fmla="*/ 0 60000 65536"/>
                <a:gd name="T8" fmla="*/ 0 60000 65536"/>
                <a:gd name="T9" fmla="*/ 0 w 288"/>
                <a:gd name="T10" fmla="*/ 0 h 144"/>
                <a:gd name="T11" fmla="*/ 288 w 288"/>
                <a:gd name="T12" fmla="*/ 144 h 14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88" h="144">
                  <a:moveTo>
                    <a:pt x="0" y="144"/>
                  </a:moveTo>
                  <a:cubicBezTo>
                    <a:pt x="48" y="72"/>
                    <a:pt x="96" y="0"/>
                    <a:pt x="144" y="0"/>
                  </a:cubicBezTo>
                  <a:cubicBezTo>
                    <a:pt x="192" y="0"/>
                    <a:pt x="240" y="72"/>
                    <a:pt x="288" y="144"/>
                  </a:cubicBezTo>
                </a:path>
              </a:pathLst>
            </a:custGeom>
            <a:noFill/>
            <a:ln w="28575" cmpd="sng">
              <a:solidFill>
                <a:schemeClr val="accent3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1200">
                <a:solidFill>
                  <a:prstClr val="black"/>
                </a:solidFill>
              </a:endParaRPr>
            </a:p>
          </p:txBody>
        </p:sp>
        <p:cxnSp>
          <p:nvCxnSpPr>
            <p:cNvPr id="87" name="Straight Connector 86"/>
            <p:cNvCxnSpPr/>
            <p:nvPr/>
          </p:nvCxnSpPr>
          <p:spPr bwMode="auto">
            <a:xfrm rot="10800000" flipH="1">
              <a:off x="4757738" y="4724400"/>
              <a:ext cx="447675" cy="0"/>
            </a:xfrm>
            <a:prstGeom prst="line">
              <a:avLst/>
            </a:prstGeom>
            <a:ln w="28575">
              <a:solidFill>
                <a:schemeClr val="accent3">
                  <a:lumMod val="75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9" name="Straight Connector 88"/>
          <p:cNvCxnSpPr>
            <a:stCxn id="144" idx="0"/>
            <a:endCxn id="147" idx="2"/>
          </p:cNvCxnSpPr>
          <p:nvPr/>
        </p:nvCxnSpPr>
        <p:spPr bwMode="auto">
          <a:xfrm flipV="1">
            <a:off x="5723732" y="3101975"/>
            <a:ext cx="0" cy="477838"/>
          </a:xfrm>
          <a:prstGeom prst="line">
            <a:avLst/>
          </a:prstGeom>
          <a:ln w="28575">
            <a:solidFill>
              <a:schemeClr val="accent1"/>
            </a:solidFill>
            <a:prstDash val="solid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>
            <a:stCxn id="144" idx="2"/>
            <a:endCxn id="145" idx="0"/>
          </p:cNvCxnSpPr>
          <p:nvPr/>
        </p:nvCxnSpPr>
        <p:spPr bwMode="auto">
          <a:xfrm flipH="1">
            <a:off x="5718969" y="4090988"/>
            <a:ext cx="4763" cy="474662"/>
          </a:xfrm>
          <a:prstGeom prst="line">
            <a:avLst/>
          </a:prstGeom>
          <a:ln w="28575">
            <a:solidFill>
              <a:schemeClr val="accent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/>
          <p:cNvGrpSpPr/>
          <p:nvPr/>
        </p:nvGrpSpPr>
        <p:grpSpPr>
          <a:xfrm>
            <a:off x="4038600" y="2057400"/>
            <a:ext cx="1143000" cy="914400"/>
            <a:chOff x="4038600" y="2057400"/>
            <a:chExt cx="1143000" cy="914400"/>
          </a:xfrm>
        </p:grpSpPr>
        <p:cxnSp>
          <p:nvCxnSpPr>
            <p:cNvPr id="91" name="Straight Connector 90"/>
            <p:cNvCxnSpPr/>
            <p:nvPr/>
          </p:nvCxnSpPr>
          <p:spPr bwMode="auto">
            <a:xfrm rot="5400000" flipH="1" flipV="1">
              <a:off x="3581400" y="2514600"/>
              <a:ext cx="914400" cy="0"/>
            </a:xfrm>
            <a:prstGeom prst="line">
              <a:avLst/>
            </a:prstGeom>
            <a:ln w="28575">
              <a:solidFill>
                <a:schemeClr val="accent1"/>
              </a:solidFill>
              <a:prstDash val="solid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/>
            <p:nvPr/>
          </p:nvCxnSpPr>
          <p:spPr bwMode="auto">
            <a:xfrm rot="10800000">
              <a:off x="4038600" y="2057400"/>
              <a:ext cx="1143000" cy="0"/>
            </a:xfrm>
            <a:prstGeom prst="line">
              <a:avLst/>
            </a:prstGeom>
            <a:ln w="28575">
              <a:solidFill>
                <a:schemeClr val="accent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0" name="Straight Connector 79"/>
          <p:cNvCxnSpPr>
            <a:stCxn id="85" idx="0"/>
            <a:endCxn id="146" idx="2"/>
          </p:cNvCxnSpPr>
          <p:nvPr/>
        </p:nvCxnSpPr>
        <p:spPr bwMode="auto">
          <a:xfrm flipH="1" flipV="1">
            <a:off x="5718176" y="5789613"/>
            <a:ext cx="793" cy="228600"/>
          </a:xfrm>
          <a:prstGeom prst="line">
            <a:avLst/>
          </a:prstGeom>
          <a:ln w="28575">
            <a:solidFill>
              <a:schemeClr val="accent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/>
          <p:cNvGrpSpPr/>
          <p:nvPr/>
        </p:nvGrpSpPr>
        <p:grpSpPr>
          <a:xfrm>
            <a:off x="3886200" y="1446213"/>
            <a:ext cx="1295400" cy="1516062"/>
            <a:chOff x="3886200" y="1446213"/>
            <a:chExt cx="1295400" cy="1516062"/>
          </a:xfrm>
        </p:grpSpPr>
        <p:cxnSp>
          <p:nvCxnSpPr>
            <p:cNvPr id="169" name="Straight Connector 168"/>
            <p:cNvCxnSpPr/>
            <p:nvPr/>
          </p:nvCxnSpPr>
          <p:spPr bwMode="auto">
            <a:xfrm rot="16200000" flipV="1">
              <a:off x="3128963" y="2203450"/>
              <a:ext cx="1516062" cy="1588"/>
            </a:xfrm>
            <a:prstGeom prst="line">
              <a:avLst/>
            </a:prstGeom>
            <a:ln w="28575">
              <a:solidFill>
                <a:schemeClr val="accent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/>
            <p:cNvCxnSpPr/>
            <p:nvPr/>
          </p:nvCxnSpPr>
          <p:spPr bwMode="auto">
            <a:xfrm rot="10800000">
              <a:off x="3886200" y="1446213"/>
              <a:ext cx="1295400" cy="0"/>
            </a:xfrm>
            <a:prstGeom prst="line">
              <a:avLst/>
            </a:prstGeom>
            <a:ln w="28575">
              <a:solidFill>
                <a:schemeClr val="accent1"/>
              </a:solidFill>
              <a:prstDash val="solid"/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3908425" y="5027613"/>
            <a:ext cx="1265238" cy="687387"/>
            <a:chOff x="3908425" y="5027613"/>
            <a:chExt cx="1265238" cy="687387"/>
          </a:xfrm>
        </p:grpSpPr>
        <p:cxnSp>
          <p:nvCxnSpPr>
            <p:cNvPr id="83" name="Straight Connector 82"/>
            <p:cNvCxnSpPr/>
            <p:nvPr/>
          </p:nvCxnSpPr>
          <p:spPr bwMode="auto">
            <a:xfrm flipH="1" flipV="1">
              <a:off x="3908425" y="5715000"/>
              <a:ext cx="1265238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/>
            <p:nvPr/>
          </p:nvCxnSpPr>
          <p:spPr bwMode="auto">
            <a:xfrm rot="5400000" flipH="1" flipV="1">
              <a:off x="3582988" y="5364163"/>
              <a:ext cx="677862" cy="4762"/>
            </a:xfrm>
            <a:prstGeom prst="line">
              <a:avLst/>
            </a:prstGeom>
            <a:ln w="28575">
              <a:solidFill>
                <a:schemeClr val="accent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/>
          <p:cNvGrpSpPr/>
          <p:nvPr/>
        </p:nvGrpSpPr>
        <p:grpSpPr>
          <a:xfrm>
            <a:off x="39686" y="570706"/>
            <a:ext cx="3295653" cy="6021387"/>
            <a:chOff x="57147" y="760413"/>
            <a:chExt cx="3295653" cy="6021387"/>
          </a:xfrm>
        </p:grpSpPr>
        <p:sp>
          <p:nvSpPr>
            <p:cNvPr id="79" name="Left Brace 78"/>
            <p:cNvSpPr/>
            <p:nvPr/>
          </p:nvSpPr>
          <p:spPr>
            <a:xfrm>
              <a:off x="533400" y="760413"/>
              <a:ext cx="381000" cy="6021387"/>
            </a:xfrm>
            <a:prstGeom prst="leftBrace">
              <a:avLst>
                <a:gd name="adj1" fmla="val 63735"/>
                <a:gd name="adj2" fmla="val 50000"/>
              </a:avLst>
            </a:prstGeom>
            <a:ln w="1905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black"/>
                </a:solidFill>
              </a:endParaRPr>
            </a:p>
          </p:txBody>
        </p:sp>
        <p:pic>
          <p:nvPicPr>
            <p:cNvPr id="2051" name="Picture 92" descr="MarineInputs.png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600" y="2590800"/>
              <a:ext cx="2590800" cy="1990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3" name="Picture 97" descr="TopoBathy3D_ZoomIn.tif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9150" y="914400"/>
              <a:ext cx="2251075" cy="1219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4" name="Picture 96" descr="ModelLinkageF3.png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5800" y="5226050"/>
              <a:ext cx="2514600" cy="1479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108" name="TextBox 59"/>
            <p:cNvSpPr txBox="1">
              <a:spLocks noChangeArrowheads="1"/>
            </p:cNvSpPr>
            <p:nvPr/>
          </p:nvSpPr>
          <p:spPr bwMode="auto">
            <a:xfrm>
              <a:off x="1500188" y="4191000"/>
              <a:ext cx="914400" cy="254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1050" b="1" dirty="0">
                  <a:solidFill>
                    <a:srgbClr val="000000"/>
                  </a:solidFill>
                  <a:ea typeface="MS PGothic" pitchFamily="34" charset="-128"/>
                  <a:cs typeface="Times New Roman" pitchFamily="18" charset="0"/>
                </a:rPr>
                <a:t>Habitat type</a:t>
              </a:r>
            </a:p>
          </p:txBody>
        </p:sp>
        <p:sp>
          <p:nvSpPr>
            <p:cNvPr id="3109" name="TextBox 60"/>
            <p:cNvSpPr txBox="1">
              <a:spLocks noChangeArrowheads="1"/>
            </p:cNvSpPr>
            <p:nvPr/>
          </p:nvSpPr>
          <p:spPr bwMode="auto">
            <a:xfrm>
              <a:off x="1219200" y="3251200"/>
              <a:ext cx="1219200" cy="415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1050" dirty="0">
                  <a:solidFill>
                    <a:srgbClr val="000000"/>
                  </a:solidFill>
                  <a:ea typeface="MS PGothic" pitchFamily="34" charset="-128"/>
                  <a:cs typeface="Times New Roman" pitchFamily="18" charset="0"/>
                </a:rPr>
                <a:t>    </a:t>
              </a:r>
              <a:r>
                <a:rPr lang="en-US" sz="1050" b="1" dirty="0">
                  <a:solidFill>
                    <a:srgbClr val="000000"/>
                  </a:solidFill>
                  <a:ea typeface="MS PGothic" pitchFamily="34" charset="-128"/>
                  <a:cs typeface="Times New Roman" pitchFamily="18" charset="0"/>
                </a:rPr>
                <a:t>Species      </a:t>
              </a:r>
              <a:br>
                <a:rPr lang="en-US" sz="1050" b="1" dirty="0">
                  <a:solidFill>
                    <a:srgbClr val="000000"/>
                  </a:solidFill>
                  <a:ea typeface="MS PGothic" pitchFamily="34" charset="-128"/>
                  <a:cs typeface="Times New Roman" pitchFamily="18" charset="0"/>
                </a:rPr>
              </a:br>
              <a:r>
                <a:rPr lang="en-US" sz="1050" b="1" dirty="0">
                  <a:solidFill>
                    <a:srgbClr val="000000"/>
                  </a:solidFill>
                  <a:ea typeface="MS PGothic" pitchFamily="34" charset="-128"/>
                  <a:cs typeface="Times New Roman" pitchFamily="18" charset="0"/>
                </a:rPr>
                <a:t>       distribution</a:t>
              </a:r>
            </a:p>
          </p:txBody>
        </p:sp>
        <p:sp>
          <p:nvSpPr>
            <p:cNvPr id="3110" name="TextBox 57"/>
            <p:cNvSpPr txBox="1">
              <a:spLocks noChangeArrowheads="1"/>
            </p:cNvSpPr>
            <p:nvPr/>
          </p:nvSpPr>
          <p:spPr bwMode="auto">
            <a:xfrm>
              <a:off x="990600" y="2895600"/>
              <a:ext cx="1752600" cy="254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1050" b="1" dirty="0">
                  <a:solidFill>
                    <a:srgbClr val="000000"/>
                  </a:solidFill>
                  <a:ea typeface="MS PGothic" pitchFamily="34" charset="-128"/>
                  <a:cs typeface="Times New Roman" pitchFamily="18" charset="0"/>
                </a:rPr>
                <a:t>Bathymetry  &amp;  Topography</a:t>
              </a:r>
            </a:p>
          </p:txBody>
        </p:sp>
        <p:sp>
          <p:nvSpPr>
            <p:cNvPr id="2" name="TextBox 70"/>
            <p:cNvSpPr txBox="1">
              <a:spLocks noChangeArrowheads="1"/>
            </p:cNvSpPr>
            <p:nvPr/>
          </p:nvSpPr>
          <p:spPr bwMode="auto">
            <a:xfrm>
              <a:off x="1230313" y="5026025"/>
              <a:ext cx="1524000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1400" b="1" u="sng" dirty="0">
                  <a:solidFill>
                    <a:srgbClr val="000000"/>
                  </a:solidFill>
                  <a:ea typeface="MS PGothic" pitchFamily="34" charset="-128"/>
                </a:rPr>
                <a:t>S</a:t>
              </a:r>
              <a:r>
                <a:rPr lang="en-US" sz="1050" b="1" u="sng" dirty="0">
                  <a:solidFill>
                    <a:srgbClr val="000000"/>
                  </a:solidFill>
                  <a:ea typeface="MS PGothic" pitchFamily="34" charset="-128"/>
                </a:rPr>
                <a:t>OCIO</a:t>
              </a:r>
              <a:r>
                <a:rPr lang="en-US" sz="1400" b="1" u="sng" dirty="0">
                  <a:solidFill>
                    <a:srgbClr val="000000"/>
                  </a:solidFill>
                  <a:ea typeface="MS PGothic" pitchFamily="34" charset="-128"/>
                </a:rPr>
                <a:t>-E</a:t>
              </a:r>
              <a:r>
                <a:rPr lang="en-US" sz="1100" b="1" u="sng" dirty="0">
                  <a:solidFill>
                    <a:srgbClr val="000000"/>
                  </a:solidFill>
                  <a:ea typeface="MS PGothic" pitchFamily="34" charset="-128"/>
                </a:rPr>
                <a:t>CONOMIC</a:t>
              </a:r>
              <a:endParaRPr lang="en-US" sz="1400" b="1" u="sng" dirty="0">
                <a:solidFill>
                  <a:srgbClr val="000000"/>
                </a:solidFill>
                <a:ea typeface="MS PGothic" pitchFamily="34" charset="-128"/>
              </a:endParaRPr>
            </a:p>
          </p:txBody>
        </p:sp>
        <p:sp>
          <p:nvSpPr>
            <p:cNvPr id="96" name="TextBox 59"/>
            <p:cNvSpPr txBox="1">
              <a:spLocks noChangeArrowheads="1"/>
            </p:cNvSpPr>
            <p:nvPr/>
          </p:nvSpPr>
          <p:spPr bwMode="auto">
            <a:xfrm>
              <a:off x="1455738" y="3752850"/>
              <a:ext cx="1066800" cy="2619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1050" b="1" dirty="0">
                  <a:solidFill>
                    <a:srgbClr val="000000"/>
                  </a:solidFill>
                  <a:ea typeface="MS PGothic" pitchFamily="34" charset="-128"/>
                  <a:cs typeface="Times New Roman" pitchFamily="18" charset="0"/>
                </a:rPr>
                <a:t>Oceanography</a:t>
              </a:r>
              <a:endParaRPr lang="en-US" sz="1100" b="1" dirty="0">
                <a:solidFill>
                  <a:srgbClr val="000000"/>
                </a:solidFill>
                <a:ea typeface="MS PGothic" pitchFamily="34" charset="-128"/>
                <a:cs typeface="Times New Roman" pitchFamily="18" charset="0"/>
              </a:endParaRPr>
            </a:p>
          </p:txBody>
        </p:sp>
        <p:sp>
          <p:nvSpPr>
            <p:cNvPr id="132" name="Rounded Rectangle 131"/>
            <p:cNvSpPr/>
            <p:nvPr/>
          </p:nvSpPr>
          <p:spPr bwMode="auto">
            <a:xfrm rot="5400000">
              <a:off x="-1504953" y="3465512"/>
              <a:ext cx="3581400" cy="457199"/>
            </a:xfrm>
            <a:prstGeom prst="roundRect">
              <a:avLst>
                <a:gd name="adj" fmla="val 21000"/>
              </a:avLst>
            </a:prstGeom>
            <a:gradFill flip="none" rotWithShape="1">
              <a:gsLst>
                <a:gs pos="0">
                  <a:schemeClr val="accent5">
                    <a:lumMod val="20000"/>
                    <a:lumOff val="80000"/>
                  </a:schemeClr>
                </a:gs>
                <a:gs pos="53000">
                  <a:schemeClr val="accent5">
                    <a:lumMod val="60000"/>
                    <a:lumOff val="40000"/>
                  </a:schemeClr>
                </a:gs>
                <a:gs pos="100000">
                  <a:schemeClr val="accent5">
                    <a:lumMod val="50000"/>
                  </a:schemeClr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anchor="b">
              <a:scene3d>
                <a:camera prst="orthographicFront">
                  <a:rot lat="0" lon="0" rev="10800000"/>
                </a:camera>
                <a:lightRig rig="threePt" dir="t"/>
              </a:scene3d>
            </a:bodyPr>
            <a:lstStyle/>
            <a:p>
              <a:pPr algn="ctr">
                <a:lnSpc>
                  <a:spcPts val="2300"/>
                </a:lnSpc>
                <a:defRPr/>
              </a:pPr>
              <a:r>
                <a:rPr lang="en-US" sz="2400" dirty="0">
                  <a:solidFill>
                    <a:prstClr val="black"/>
                  </a:solidFill>
                </a:rPr>
                <a:t>SCENARIOS</a:t>
              </a:r>
            </a:p>
          </p:txBody>
        </p:sp>
        <p:sp>
          <p:nvSpPr>
            <p:cNvPr id="94" name="TextBox 70"/>
            <p:cNvSpPr txBox="1">
              <a:spLocks noChangeArrowheads="1"/>
            </p:cNvSpPr>
            <p:nvPr/>
          </p:nvSpPr>
          <p:spPr bwMode="auto">
            <a:xfrm>
              <a:off x="1371600" y="5537200"/>
              <a:ext cx="1524000" cy="254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1050" b="1" dirty="0">
                  <a:solidFill>
                    <a:srgbClr val="000000"/>
                  </a:solidFill>
                  <a:ea typeface="MS PGothic" pitchFamily="34" charset="-128"/>
                </a:rPr>
                <a:t>Population density</a:t>
              </a:r>
            </a:p>
          </p:txBody>
        </p:sp>
        <p:sp>
          <p:nvSpPr>
            <p:cNvPr id="95" name="TextBox 70"/>
            <p:cNvSpPr txBox="1">
              <a:spLocks noChangeArrowheads="1"/>
            </p:cNvSpPr>
            <p:nvPr/>
          </p:nvSpPr>
          <p:spPr bwMode="auto">
            <a:xfrm>
              <a:off x="1219200" y="6346825"/>
              <a:ext cx="1524000" cy="254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1050" b="1" dirty="0">
                  <a:solidFill>
                    <a:srgbClr val="000000"/>
                  </a:solidFill>
                  <a:ea typeface="MS PGothic" pitchFamily="34" charset="-128"/>
                </a:rPr>
                <a:t>Property values</a:t>
              </a:r>
            </a:p>
          </p:txBody>
        </p:sp>
        <p:sp>
          <p:nvSpPr>
            <p:cNvPr id="97" name="TextBox 70"/>
            <p:cNvSpPr txBox="1">
              <a:spLocks noChangeArrowheads="1"/>
            </p:cNvSpPr>
            <p:nvPr/>
          </p:nvSpPr>
          <p:spPr bwMode="auto">
            <a:xfrm>
              <a:off x="1157288" y="6108700"/>
              <a:ext cx="1752600" cy="254000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1050" b="1" dirty="0">
                  <a:solidFill>
                    <a:srgbClr val="000000"/>
                  </a:solidFill>
                  <a:ea typeface="MS PGothic" pitchFamily="34" charset="-128"/>
                </a:rPr>
                <a:t>Aquaculture operation costs</a:t>
              </a:r>
            </a:p>
          </p:txBody>
        </p:sp>
        <p:sp>
          <p:nvSpPr>
            <p:cNvPr id="98" name="TextBox 70"/>
            <p:cNvSpPr txBox="1">
              <a:spLocks noChangeArrowheads="1"/>
            </p:cNvSpPr>
            <p:nvPr/>
          </p:nvSpPr>
          <p:spPr bwMode="auto">
            <a:xfrm>
              <a:off x="1185863" y="2435225"/>
              <a:ext cx="1524000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1400" b="1" u="sng" dirty="0">
                  <a:solidFill>
                    <a:srgbClr val="000000"/>
                  </a:solidFill>
                  <a:ea typeface="MS PGothic" pitchFamily="34" charset="-128"/>
                </a:rPr>
                <a:t>B</a:t>
              </a:r>
              <a:r>
                <a:rPr lang="en-US" sz="1100" b="1" u="sng" dirty="0">
                  <a:solidFill>
                    <a:srgbClr val="000000"/>
                  </a:solidFill>
                  <a:ea typeface="MS PGothic" pitchFamily="34" charset="-128"/>
                </a:rPr>
                <a:t>IO</a:t>
              </a:r>
              <a:r>
                <a:rPr lang="en-US" sz="1400" b="1" u="sng" dirty="0">
                  <a:solidFill>
                    <a:srgbClr val="000000"/>
                  </a:solidFill>
                  <a:ea typeface="MS PGothic" pitchFamily="34" charset="-128"/>
                </a:rPr>
                <a:t>-P</a:t>
              </a:r>
              <a:r>
                <a:rPr lang="en-US" sz="1100" b="1" u="sng" dirty="0">
                  <a:solidFill>
                    <a:srgbClr val="000000"/>
                  </a:solidFill>
                  <a:ea typeface="MS PGothic" pitchFamily="34" charset="-128"/>
                </a:rPr>
                <a:t>HYSICAL</a:t>
              </a:r>
              <a:endParaRPr lang="en-US" sz="1400" b="1" u="sng" dirty="0">
                <a:solidFill>
                  <a:srgbClr val="000000"/>
                </a:solidFill>
                <a:ea typeface="MS PGothic" pitchFamily="34" charset="-128"/>
              </a:endParaRPr>
            </a:p>
          </p:txBody>
        </p:sp>
        <p:sp>
          <p:nvSpPr>
            <p:cNvPr id="109" name="TextBox 70"/>
            <p:cNvSpPr txBox="1">
              <a:spLocks noChangeArrowheads="1"/>
            </p:cNvSpPr>
            <p:nvPr/>
          </p:nvSpPr>
          <p:spPr bwMode="auto">
            <a:xfrm>
              <a:off x="1409700" y="5842000"/>
              <a:ext cx="1143000" cy="254000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1050" b="1" dirty="0">
                  <a:solidFill>
                    <a:srgbClr val="000000"/>
                  </a:solidFill>
                  <a:ea typeface="MS PGothic" pitchFamily="34" charset="-128"/>
                </a:rPr>
                <a:t>Visitation Rates</a:t>
              </a:r>
            </a:p>
          </p:txBody>
        </p:sp>
        <p:sp>
          <p:nvSpPr>
            <p:cNvPr id="110" name="TextBox 70"/>
            <p:cNvSpPr txBox="1">
              <a:spLocks noChangeArrowheads="1"/>
            </p:cNvSpPr>
            <p:nvPr/>
          </p:nvSpPr>
          <p:spPr bwMode="auto">
            <a:xfrm>
              <a:off x="1143000" y="1674813"/>
              <a:ext cx="1676400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1400" b="1" dirty="0">
                  <a:solidFill>
                    <a:srgbClr val="000000"/>
                  </a:solidFill>
                  <a:ea typeface="MS PGothic" pitchFamily="34" charset="-128"/>
                </a:rPr>
                <a:t>T</a:t>
              </a:r>
              <a:r>
                <a:rPr lang="en-US" sz="1100" b="1" dirty="0">
                  <a:solidFill>
                    <a:srgbClr val="000000"/>
                  </a:solidFill>
                  <a:ea typeface="MS PGothic" pitchFamily="34" charset="-128"/>
                </a:rPr>
                <a:t>ERRESTRIAL</a:t>
              </a:r>
              <a:r>
                <a:rPr lang="en-US" sz="1400" b="1" dirty="0">
                  <a:solidFill>
                    <a:srgbClr val="000000"/>
                  </a:solidFill>
                  <a:ea typeface="MS PGothic" pitchFamily="34" charset="-128"/>
                </a:rPr>
                <a:t> S</a:t>
              </a:r>
              <a:r>
                <a:rPr lang="en-US" sz="1100" b="1" dirty="0">
                  <a:solidFill>
                    <a:srgbClr val="000000"/>
                  </a:solidFill>
                  <a:ea typeface="MS PGothic" pitchFamily="34" charset="-128"/>
                </a:rPr>
                <a:t>YSTEMS</a:t>
              </a:r>
              <a:endParaRPr lang="en-US" sz="1400" b="1" dirty="0">
                <a:solidFill>
                  <a:srgbClr val="000000"/>
                </a:solidFill>
                <a:ea typeface="MS PGothic" pitchFamily="34" charset="-128"/>
              </a:endParaRPr>
            </a:p>
          </p:txBody>
        </p:sp>
        <p:sp>
          <p:nvSpPr>
            <p:cNvPr id="120" name="Down Arrow 119"/>
            <p:cNvSpPr/>
            <p:nvPr/>
          </p:nvSpPr>
          <p:spPr>
            <a:xfrm>
              <a:off x="1828800" y="2133600"/>
              <a:ext cx="236538" cy="307975"/>
            </a:xfrm>
            <a:prstGeom prst="downArrow">
              <a:avLst/>
            </a:prstGeom>
            <a:noFill/>
            <a:ln w="127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21" name="Up-Down Arrow 120"/>
            <p:cNvSpPr/>
            <p:nvPr/>
          </p:nvSpPr>
          <p:spPr>
            <a:xfrm>
              <a:off x="1797050" y="4572000"/>
              <a:ext cx="228600" cy="457200"/>
            </a:xfrm>
            <a:prstGeom prst="upDownArrow">
              <a:avLst/>
            </a:prstGeom>
            <a:noFill/>
            <a:ln w="127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11" name="Left Brace 110"/>
            <p:cNvSpPr/>
            <p:nvPr/>
          </p:nvSpPr>
          <p:spPr>
            <a:xfrm rot="10800000">
              <a:off x="2971800" y="762000"/>
              <a:ext cx="381000" cy="6019800"/>
            </a:xfrm>
            <a:prstGeom prst="leftBrace">
              <a:avLst>
                <a:gd name="adj1" fmla="val 63735"/>
                <a:gd name="adj2" fmla="val 50000"/>
              </a:avLst>
            </a:prstGeom>
            <a:ln w="1905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824413" y="2055813"/>
            <a:ext cx="357187" cy="4191001"/>
            <a:chOff x="4824413" y="2055813"/>
            <a:chExt cx="357187" cy="4191001"/>
          </a:xfrm>
        </p:grpSpPr>
        <p:cxnSp>
          <p:nvCxnSpPr>
            <p:cNvPr id="104" name="Straight Connector 103"/>
            <p:cNvCxnSpPr/>
            <p:nvPr/>
          </p:nvCxnSpPr>
          <p:spPr bwMode="auto">
            <a:xfrm rot="10800000">
              <a:off x="4876800" y="6246813"/>
              <a:ext cx="304800" cy="0"/>
            </a:xfrm>
            <a:prstGeom prst="line">
              <a:avLst/>
            </a:prstGeom>
            <a:ln w="28575">
              <a:solidFill>
                <a:schemeClr val="accent1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/>
            <p:cNvCxnSpPr/>
            <p:nvPr/>
          </p:nvCxnSpPr>
          <p:spPr bwMode="auto">
            <a:xfrm rot="5400000" flipH="1" flipV="1">
              <a:off x="4572000" y="2360613"/>
              <a:ext cx="609600" cy="0"/>
            </a:xfrm>
            <a:prstGeom prst="line">
              <a:avLst/>
            </a:prstGeom>
            <a:ln w="28575">
              <a:solidFill>
                <a:schemeClr val="tx2">
                  <a:lumMod val="60000"/>
                  <a:lumOff val="4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8" name="Freeform 71"/>
            <p:cNvSpPr>
              <a:spLocks/>
            </p:cNvSpPr>
            <p:nvPr/>
          </p:nvSpPr>
          <p:spPr bwMode="auto">
            <a:xfrm rot="5400000" flipH="1" flipV="1">
              <a:off x="4736307" y="2753519"/>
              <a:ext cx="228600" cy="52387"/>
            </a:xfrm>
            <a:custGeom>
              <a:avLst/>
              <a:gdLst>
                <a:gd name="T0" fmla="*/ 0 w 288"/>
                <a:gd name="T1" fmla="*/ 2147483647 h 144"/>
                <a:gd name="T2" fmla="*/ 2147483647 w 288"/>
                <a:gd name="T3" fmla="*/ 0 h 144"/>
                <a:gd name="T4" fmla="*/ 2147483647 w 288"/>
                <a:gd name="T5" fmla="*/ 2147483647 h 144"/>
                <a:gd name="T6" fmla="*/ 0 60000 65536"/>
                <a:gd name="T7" fmla="*/ 0 60000 65536"/>
                <a:gd name="T8" fmla="*/ 0 60000 65536"/>
                <a:gd name="T9" fmla="*/ 0 w 288"/>
                <a:gd name="T10" fmla="*/ 0 h 144"/>
                <a:gd name="T11" fmla="*/ 288 w 288"/>
                <a:gd name="T12" fmla="*/ 144 h 14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88" h="144">
                  <a:moveTo>
                    <a:pt x="0" y="144"/>
                  </a:moveTo>
                  <a:cubicBezTo>
                    <a:pt x="48" y="72"/>
                    <a:pt x="96" y="0"/>
                    <a:pt x="144" y="0"/>
                  </a:cubicBezTo>
                  <a:cubicBezTo>
                    <a:pt x="192" y="0"/>
                    <a:pt x="240" y="72"/>
                    <a:pt x="288" y="144"/>
                  </a:cubicBezTo>
                </a:path>
              </a:pathLst>
            </a:custGeom>
            <a:noFill/>
            <a:ln w="28575" cmpd="sng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130" name="Freeform 71"/>
            <p:cNvSpPr>
              <a:spLocks/>
            </p:cNvSpPr>
            <p:nvPr/>
          </p:nvSpPr>
          <p:spPr bwMode="auto">
            <a:xfrm rot="5400000" flipH="1" flipV="1">
              <a:off x="4736307" y="3820319"/>
              <a:ext cx="228600" cy="52387"/>
            </a:xfrm>
            <a:custGeom>
              <a:avLst/>
              <a:gdLst>
                <a:gd name="T0" fmla="*/ 0 w 288"/>
                <a:gd name="T1" fmla="*/ 2147483647 h 144"/>
                <a:gd name="T2" fmla="*/ 2147483647 w 288"/>
                <a:gd name="T3" fmla="*/ 0 h 144"/>
                <a:gd name="T4" fmla="*/ 2147483647 w 288"/>
                <a:gd name="T5" fmla="*/ 2147483647 h 144"/>
                <a:gd name="T6" fmla="*/ 0 60000 65536"/>
                <a:gd name="T7" fmla="*/ 0 60000 65536"/>
                <a:gd name="T8" fmla="*/ 0 60000 65536"/>
                <a:gd name="T9" fmla="*/ 0 w 288"/>
                <a:gd name="T10" fmla="*/ 0 h 144"/>
                <a:gd name="T11" fmla="*/ 288 w 288"/>
                <a:gd name="T12" fmla="*/ 144 h 14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88" h="144">
                  <a:moveTo>
                    <a:pt x="0" y="144"/>
                  </a:moveTo>
                  <a:cubicBezTo>
                    <a:pt x="48" y="72"/>
                    <a:pt x="96" y="0"/>
                    <a:pt x="144" y="0"/>
                  </a:cubicBezTo>
                  <a:cubicBezTo>
                    <a:pt x="192" y="0"/>
                    <a:pt x="240" y="72"/>
                    <a:pt x="288" y="144"/>
                  </a:cubicBezTo>
                </a:path>
              </a:pathLst>
            </a:custGeom>
            <a:noFill/>
            <a:ln w="28575" cmpd="sng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1200">
                <a:solidFill>
                  <a:prstClr val="black"/>
                </a:solidFill>
              </a:endParaRPr>
            </a:p>
          </p:txBody>
        </p:sp>
        <p:sp>
          <p:nvSpPr>
            <p:cNvPr id="131" name="Freeform 71"/>
            <p:cNvSpPr>
              <a:spLocks/>
            </p:cNvSpPr>
            <p:nvPr/>
          </p:nvSpPr>
          <p:spPr bwMode="auto">
            <a:xfrm rot="5400000" flipH="1" flipV="1">
              <a:off x="4736307" y="4963319"/>
              <a:ext cx="228600" cy="52387"/>
            </a:xfrm>
            <a:custGeom>
              <a:avLst/>
              <a:gdLst>
                <a:gd name="T0" fmla="*/ 0 w 288"/>
                <a:gd name="T1" fmla="*/ 2147483647 h 144"/>
                <a:gd name="T2" fmla="*/ 2147483647 w 288"/>
                <a:gd name="T3" fmla="*/ 0 h 144"/>
                <a:gd name="T4" fmla="*/ 2147483647 w 288"/>
                <a:gd name="T5" fmla="*/ 2147483647 h 144"/>
                <a:gd name="T6" fmla="*/ 0 60000 65536"/>
                <a:gd name="T7" fmla="*/ 0 60000 65536"/>
                <a:gd name="T8" fmla="*/ 0 60000 65536"/>
                <a:gd name="T9" fmla="*/ 0 w 288"/>
                <a:gd name="T10" fmla="*/ 0 h 144"/>
                <a:gd name="T11" fmla="*/ 288 w 288"/>
                <a:gd name="T12" fmla="*/ 144 h 14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88" h="144">
                  <a:moveTo>
                    <a:pt x="0" y="144"/>
                  </a:moveTo>
                  <a:cubicBezTo>
                    <a:pt x="48" y="72"/>
                    <a:pt x="96" y="0"/>
                    <a:pt x="144" y="0"/>
                  </a:cubicBezTo>
                  <a:cubicBezTo>
                    <a:pt x="192" y="0"/>
                    <a:pt x="240" y="72"/>
                    <a:pt x="288" y="144"/>
                  </a:cubicBezTo>
                </a:path>
              </a:pathLst>
            </a:custGeom>
            <a:noFill/>
            <a:ln w="28575" cmpd="sng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1200">
                <a:solidFill>
                  <a:prstClr val="black"/>
                </a:solidFill>
              </a:endParaRPr>
            </a:p>
          </p:txBody>
        </p:sp>
        <p:cxnSp>
          <p:nvCxnSpPr>
            <p:cNvPr id="137" name="Straight Connector 136"/>
            <p:cNvCxnSpPr/>
            <p:nvPr/>
          </p:nvCxnSpPr>
          <p:spPr bwMode="auto">
            <a:xfrm rot="5400000" flipH="1" flipV="1">
              <a:off x="4457700" y="3313113"/>
              <a:ext cx="838200" cy="0"/>
            </a:xfrm>
            <a:prstGeom prst="line">
              <a:avLst/>
            </a:prstGeom>
            <a:ln w="28575">
              <a:solidFill>
                <a:schemeClr val="tx2">
                  <a:lumMod val="60000"/>
                  <a:lumOff val="4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/>
            <p:cNvCxnSpPr/>
            <p:nvPr/>
          </p:nvCxnSpPr>
          <p:spPr bwMode="auto">
            <a:xfrm rot="5400000" flipH="1" flipV="1">
              <a:off x="4419600" y="4418013"/>
              <a:ext cx="914400" cy="0"/>
            </a:xfrm>
            <a:prstGeom prst="line">
              <a:avLst/>
            </a:prstGeom>
            <a:ln w="28575">
              <a:solidFill>
                <a:schemeClr val="tx2">
                  <a:lumMod val="60000"/>
                  <a:lumOff val="4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/>
            <p:cNvCxnSpPr/>
            <p:nvPr/>
          </p:nvCxnSpPr>
          <p:spPr bwMode="auto">
            <a:xfrm rot="5400000" flipH="1" flipV="1">
              <a:off x="4686300" y="5294313"/>
              <a:ext cx="381000" cy="0"/>
            </a:xfrm>
            <a:prstGeom prst="line">
              <a:avLst/>
            </a:prstGeom>
            <a:ln w="28575">
              <a:solidFill>
                <a:schemeClr val="tx2">
                  <a:lumMod val="60000"/>
                  <a:lumOff val="4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/>
            <p:cNvCxnSpPr/>
            <p:nvPr/>
          </p:nvCxnSpPr>
          <p:spPr bwMode="auto">
            <a:xfrm flipH="1" flipV="1">
              <a:off x="4876799" y="5705475"/>
              <a:ext cx="1" cy="541339"/>
            </a:xfrm>
            <a:prstGeom prst="line">
              <a:avLst/>
            </a:prstGeom>
            <a:ln w="28575">
              <a:solidFill>
                <a:schemeClr val="tx2">
                  <a:lumMod val="60000"/>
                  <a:lumOff val="4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Freeform 71"/>
            <p:cNvSpPr>
              <a:spLocks/>
            </p:cNvSpPr>
            <p:nvPr/>
          </p:nvSpPr>
          <p:spPr bwMode="auto">
            <a:xfrm rot="5400000" flipH="1" flipV="1">
              <a:off x="4739332" y="5572919"/>
              <a:ext cx="228600" cy="52387"/>
            </a:xfrm>
            <a:custGeom>
              <a:avLst/>
              <a:gdLst>
                <a:gd name="T0" fmla="*/ 0 w 288"/>
                <a:gd name="T1" fmla="*/ 2147483647 h 144"/>
                <a:gd name="T2" fmla="*/ 2147483647 w 288"/>
                <a:gd name="T3" fmla="*/ 0 h 144"/>
                <a:gd name="T4" fmla="*/ 2147483647 w 288"/>
                <a:gd name="T5" fmla="*/ 2147483647 h 144"/>
                <a:gd name="T6" fmla="*/ 0 60000 65536"/>
                <a:gd name="T7" fmla="*/ 0 60000 65536"/>
                <a:gd name="T8" fmla="*/ 0 60000 65536"/>
                <a:gd name="T9" fmla="*/ 0 w 288"/>
                <a:gd name="T10" fmla="*/ 0 h 144"/>
                <a:gd name="T11" fmla="*/ 288 w 288"/>
                <a:gd name="T12" fmla="*/ 144 h 14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88" h="144">
                  <a:moveTo>
                    <a:pt x="0" y="144"/>
                  </a:moveTo>
                  <a:cubicBezTo>
                    <a:pt x="48" y="72"/>
                    <a:pt x="96" y="0"/>
                    <a:pt x="144" y="0"/>
                  </a:cubicBezTo>
                  <a:cubicBezTo>
                    <a:pt x="192" y="0"/>
                    <a:pt x="240" y="72"/>
                    <a:pt x="288" y="144"/>
                  </a:cubicBezTo>
                </a:path>
              </a:pathLst>
            </a:custGeom>
            <a:noFill/>
            <a:ln w="28575" cmpd="sng">
              <a:solidFill>
                <a:schemeClr val="accent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120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72325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5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5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5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5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25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25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947" name="Picture 3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3138" y="2407825"/>
            <a:ext cx="8395856" cy="43927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8315799"/>
              </p:ext>
            </p:extLst>
          </p:nvPr>
        </p:nvGraphicFramePr>
        <p:xfrm>
          <a:off x="1133297" y="1057058"/>
          <a:ext cx="7268882" cy="1212823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484831"/>
                <a:gridCol w="1335061"/>
                <a:gridCol w="1459917"/>
                <a:gridCol w="1465422"/>
                <a:gridCol w="1523651"/>
              </a:tblGrid>
              <a:tr h="30883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/>
                        <a:t>Very Low </a:t>
                      </a:r>
                      <a:endParaRPr lang="en-US" sz="1600" dirty="0">
                        <a:latin typeface="Times New Roman"/>
                        <a:ea typeface="Times New Roman"/>
                      </a:endParaRPr>
                    </a:p>
                  </a:txBody>
                  <a:tcPr marL="55498" marR="55498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/>
                        <a:t>Low</a:t>
                      </a:r>
                      <a:endParaRPr lang="en-US" sz="1600" dirty="0">
                        <a:latin typeface="Times New Roman"/>
                        <a:ea typeface="Times New Roman"/>
                      </a:endParaRPr>
                    </a:p>
                  </a:txBody>
                  <a:tcPr marL="55498" marR="55498" marT="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/>
                        <a:t>Moderate</a:t>
                      </a:r>
                      <a:endParaRPr lang="en-US" sz="1600" dirty="0">
                        <a:latin typeface="Times New Roman"/>
                        <a:ea typeface="Times New Roman"/>
                      </a:endParaRPr>
                    </a:p>
                  </a:txBody>
                  <a:tcPr marL="55498" marR="55498" marT="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/>
                        <a:t>High</a:t>
                      </a:r>
                      <a:endParaRPr lang="en-US" sz="1600" dirty="0">
                        <a:latin typeface="Times New Roman"/>
                        <a:ea typeface="Times New Roman"/>
                      </a:endParaRPr>
                    </a:p>
                  </a:txBody>
                  <a:tcPr marL="55498" marR="55498" marT="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/>
                        <a:t>Very High</a:t>
                      </a:r>
                      <a:endParaRPr lang="en-US" sz="1600" dirty="0">
                        <a:latin typeface="Times New Roman"/>
                        <a:ea typeface="Times New Roman"/>
                      </a:endParaRPr>
                    </a:p>
                  </a:txBody>
                  <a:tcPr marL="55498" marR="55498" marT="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236240"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 dirty="0"/>
                        <a:t>1</a:t>
                      </a:r>
                      <a:endParaRPr lang="en-US" sz="16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5498" marR="55498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 dirty="0"/>
                        <a:t>2</a:t>
                      </a:r>
                      <a:endParaRPr lang="en-US" sz="16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5498" marR="55498" marT="0" marB="0" anchor="b"/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 dirty="0"/>
                        <a:t>3</a:t>
                      </a:r>
                      <a:endParaRPr lang="en-US" sz="16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5498" marR="55498" marT="0" marB="0" anchor="b"/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 dirty="0"/>
                        <a:t>4</a:t>
                      </a:r>
                      <a:endParaRPr lang="en-US" sz="16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5498" marR="55498" marT="0" marB="0" anchor="b"/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 dirty="0"/>
                        <a:t>5</a:t>
                      </a:r>
                      <a:endParaRPr lang="en-US" sz="16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5498" marR="55498" marT="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05752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Coral reef; mangrove; coastal forest </a:t>
                      </a:r>
                      <a:endParaRPr lang="en-US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High dune; marsh </a:t>
                      </a:r>
                      <a:endParaRPr lang="en-US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</a:rPr>
                        <a:t>Low dune </a:t>
                      </a:r>
                      <a:endParaRPr lang="en-US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effectLst/>
                        </a:rPr>
                        <a:t>Seagrass</a:t>
                      </a:r>
                      <a:r>
                        <a:rPr lang="en-US" sz="1400" dirty="0">
                          <a:effectLst/>
                        </a:rPr>
                        <a:t>; kelp </a:t>
                      </a:r>
                      <a:endParaRPr lang="en-US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No habitat </a:t>
                      </a:r>
                      <a:endParaRPr lang="en-US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" name="Rectangle 1"/>
          <p:cNvSpPr/>
          <p:nvPr/>
        </p:nvSpPr>
        <p:spPr>
          <a:xfrm>
            <a:off x="463138" y="2407825"/>
            <a:ext cx="4940135" cy="219638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 smtClean="0"/>
          </a:p>
        </p:txBody>
      </p:sp>
      <p:pic>
        <p:nvPicPr>
          <p:cNvPr id="83970" name="Picture 2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61100" y="3280384"/>
            <a:ext cx="3599775" cy="32945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101754"/>
            <a:ext cx="7772400" cy="738188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1" i="1" dirty="0" smtClean="0">
                <a:solidFill>
                  <a:schemeClr val="accent6">
                    <a:lumMod val="75000"/>
                  </a:schemeClr>
                </a:solidFill>
              </a:rPr>
              <a:t>Natural Habitats</a:t>
            </a:r>
            <a:endParaRPr lang="en-US" b="1" i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34390" y="4910589"/>
            <a:ext cx="7838778" cy="715089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How/Why </a:t>
            </a:r>
            <a:r>
              <a:rPr lang="en-US" sz="3600" b="1" dirty="0" smtClean="0">
                <a:solidFill>
                  <a:schemeClr val="accent6">
                    <a:lumMod val="75000"/>
                  </a:schemeClr>
                </a:solidFill>
              </a:rPr>
              <a:t>remove habitats </a:t>
            </a:r>
            <a:r>
              <a:rPr lang="en-US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in CV run?</a:t>
            </a:r>
            <a:endParaRPr lang="en-US" sz="3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7145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71625" y="822984"/>
            <a:ext cx="6000750" cy="5924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0" y="101754"/>
            <a:ext cx="7772400" cy="738188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1" i="1" dirty="0" smtClean="0">
                <a:solidFill>
                  <a:schemeClr val="accent6">
                    <a:lumMod val="75000"/>
                  </a:schemeClr>
                </a:solidFill>
              </a:rPr>
              <a:t>Wind and Wave Data</a:t>
            </a:r>
            <a:endParaRPr lang="en-US" b="1" i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7707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3" name="Rectangle 2"/>
          <p:cNvSpPr>
            <a:spLocks noGrp="1" noChangeArrowheads="1"/>
          </p:cNvSpPr>
          <p:nvPr>
            <p:ph type="title"/>
          </p:nvPr>
        </p:nvSpPr>
        <p:spPr>
          <a:xfrm>
            <a:off x="230158" y="101754"/>
            <a:ext cx="7772400" cy="738188"/>
          </a:xfrm>
        </p:spPr>
        <p:txBody>
          <a:bodyPr>
            <a:normAutofit fontScale="90000"/>
          </a:bodyPr>
          <a:lstStyle/>
          <a:p>
            <a:pPr algn="l" eaLnBrk="1" hangingPunct="1"/>
            <a:r>
              <a:rPr lang="en-US" sz="4400" b="1" i="1" kern="1200" dirty="0" smtClean="0">
                <a:solidFill>
                  <a:schemeClr val="accent6">
                    <a:lumMod val="75000"/>
                  </a:schemeClr>
                </a:solidFill>
              </a:rPr>
              <a:t>Model Outputs</a:t>
            </a:r>
            <a:endParaRPr lang="en-US" sz="4400" b="1" i="1" kern="12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18820" name="Rectangle 4"/>
          <p:cNvSpPr>
            <a:spLocks noChangeArrowheads="1"/>
          </p:cNvSpPr>
          <p:nvPr/>
        </p:nvSpPr>
        <p:spPr bwMode="auto">
          <a:xfrm>
            <a:off x="325452" y="941696"/>
            <a:ext cx="8478982" cy="55814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lvl="1" algn="ctr" eaLnBrk="0" hangingPunct="0">
              <a:spcBef>
                <a:spcPct val="20000"/>
              </a:spcBef>
              <a:buClr>
                <a:srgbClr val="FFFF99"/>
              </a:buClr>
              <a:defRPr/>
            </a:pPr>
            <a:r>
              <a:rPr lang="en-US" sz="3200" b="1" dirty="0" smtClean="0">
                <a:solidFill>
                  <a:schemeClr val="accent6">
                    <a:lumMod val="75000"/>
                  </a:schemeClr>
                </a:solidFill>
              </a:rPr>
              <a:t>Vulnerability Index</a:t>
            </a:r>
          </a:p>
          <a:p>
            <a:pPr marL="1371600" lvl="2" indent="-457200" algn="ctr" eaLnBrk="0" hangingPunct="0">
              <a:spcBef>
                <a:spcPct val="20000"/>
              </a:spcBef>
              <a:buFont typeface="Arial" pitchFamily="34" charset="0"/>
              <a:buChar char="-"/>
              <a:defRPr/>
            </a:pPr>
            <a:endParaRPr lang="en-US" sz="3200" b="1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1371600" lvl="2" indent="-457200" algn="ctr" eaLnBrk="0" hangingPunct="0">
              <a:spcBef>
                <a:spcPct val="20000"/>
              </a:spcBef>
              <a:buFont typeface="Arial" pitchFamily="34" charset="0"/>
              <a:buChar char="-"/>
              <a:defRPr/>
            </a:pPr>
            <a:endParaRPr lang="en-US" sz="3200" b="1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1" algn="ctr" eaLnBrk="0" hangingPunct="0">
              <a:spcBef>
                <a:spcPct val="20000"/>
              </a:spcBef>
              <a:buClr>
                <a:srgbClr val="FFFF99"/>
              </a:buClr>
              <a:defRPr/>
            </a:pPr>
            <a:endParaRPr lang="en-US" sz="2000" b="1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1" algn="ctr" eaLnBrk="0" hangingPunct="0">
              <a:spcBef>
                <a:spcPct val="20000"/>
              </a:spcBef>
              <a:buClr>
                <a:srgbClr val="FFFF99"/>
              </a:buClr>
              <a:defRPr/>
            </a:pPr>
            <a:r>
              <a:rPr lang="en-US" sz="32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Erosion Index</a:t>
            </a:r>
          </a:p>
          <a:p>
            <a:pPr marL="1371600" lvl="2" indent="-457200" algn="ctr" eaLnBrk="0" hangingPunct="0">
              <a:spcBef>
                <a:spcPct val="20000"/>
              </a:spcBef>
              <a:buFont typeface="Arial" pitchFamily="34" charset="0"/>
              <a:buChar char="-"/>
              <a:defRPr/>
            </a:pPr>
            <a:endParaRPr lang="en-US" sz="3200" b="1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1371600" lvl="2" indent="-457200" algn="ctr" eaLnBrk="0" hangingPunct="0">
              <a:spcBef>
                <a:spcPct val="20000"/>
              </a:spcBef>
              <a:buFont typeface="Arial" pitchFamily="34" charset="0"/>
              <a:buChar char="-"/>
              <a:defRPr/>
            </a:pPr>
            <a:endParaRPr lang="en-US" sz="3200" b="1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1" algn="ctr" eaLnBrk="0" hangingPunct="0">
              <a:spcBef>
                <a:spcPct val="20000"/>
              </a:spcBef>
              <a:buClr>
                <a:srgbClr val="FFFF99"/>
              </a:buClr>
              <a:defRPr/>
            </a:pPr>
            <a:r>
              <a:rPr lang="en-US" sz="32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Inundation Index</a:t>
            </a:r>
          </a:p>
          <a:p>
            <a:pPr marL="1371600" lvl="2" indent="-457200" algn="ctr" eaLnBrk="0" hangingPunct="0">
              <a:spcBef>
                <a:spcPct val="20000"/>
              </a:spcBef>
              <a:defRPr/>
            </a:pPr>
            <a:endParaRPr lang="en-US" sz="3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42950" lvl="1" indent="-285750" algn="ctr" eaLnBrk="0" hangingPunct="0">
              <a:spcBef>
                <a:spcPct val="20000"/>
              </a:spcBef>
              <a:buFontTx/>
              <a:buChar char="–"/>
              <a:defRPr/>
            </a:pPr>
            <a:endParaRPr lang="en-US" sz="3200" b="1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42950" lvl="1" indent="-285750" algn="ctr" eaLnBrk="0" hangingPunct="0">
              <a:spcBef>
                <a:spcPct val="20000"/>
              </a:spcBef>
              <a:buFontTx/>
              <a:buChar char="–"/>
              <a:defRPr/>
            </a:pPr>
            <a:endParaRPr lang="en-US" sz="3200" b="1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42950" lvl="1" indent="-285750" algn="ctr" eaLnBrk="0" hangingPunct="0">
              <a:spcBef>
                <a:spcPct val="20000"/>
              </a:spcBef>
              <a:buFontTx/>
              <a:buChar char="–"/>
              <a:defRPr/>
            </a:pPr>
            <a:endParaRPr lang="en-US" sz="3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42950" lvl="1" indent="-285750" algn="ctr" eaLnBrk="0" hangingPunct="0">
              <a:spcBef>
                <a:spcPct val="20000"/>
              </a:spcBef>
              <a:defRPr/>
            </a:pPr>
            <a:endParaRPr lang="en-US" sz="3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42950" lvl="1" indent="-285750" algn="ctr" eaLnBrk="0" hangingPunct="0">
              <a:spcBef>
                <a:spcPct val="20000"/>
              </a:spcBef>
              <a:buFontTx/>
              <a:buChar char="–"/>
              <a:defRPr/>
            </a:pPr>
            <a:endParaRPr lang="en-US" sz="3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5452" y="1519737"/>
            <a:ext cx="8515350" cy="952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36043" y="3792116"/>
            <a:ext cx="52578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26505" y="5479596"/>
            <a:ext cx="5476875" cy="1123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7282526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0" y="0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i="1" dirty="0" smtClean="0">
                <a:solidFill>
                  <a:srgbClr val="F79646">
                    <a:lumMod val="75000"/>
                  </a:srgbClr>
                </a:solidFill>
              </a:rPr>
              <a:t>Update – Ranking Natural Habitats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1532081"/>
              </p:ext>
            </p:extLst>
          </p:nvPr>
        </p:nvGraphicFramePr>
        <p:xfrm>
          <a:off x="248575" y="1771492"/>
          <a:ext cx="8646850" cy="10515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561694"/>
                <a:gridCol w="1397305"/>
                <a:gridCol w="1387259"/>
                <a:gridCol w="1663924"/>
                <a:gridCol w="1222925"/>
                <a:gridCol w="1413743"/>
              </a:tblGrid>
              <a:tr h="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 Rank 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1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2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3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4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5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Natural Habitats 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Coral reef; mangrove; 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High dune; marsh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Low dune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coastal forest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Seagrass; kelp</a:t>
                      </a:r>
                      <a:endParaRPr lang="en-US" sz="200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No habitat</a:t>
                      </a:r>
                      <a:endParaRPr lang="en-US" sz="2000" dirty="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9" name="Rectangle 8"/>
          <p:cNvSpPr/>
          <p:nvPr/>
        </p:nvSpPr>
        <p:spPr>
          <a:xfrm>
            <a:off x="3311370" y="1023530"/>
            <a:ext cx="2521260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2800" dirty="0" smtClean="0">
                <a:solidFill>
                  <a:prstClr val="black"/>
                </a:solidFill>
              </a:rPr>
              <a:t>Current Ranking</a:t>
            </a:r>
          </a:p>
        </p:txBody>
      </p:sp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25749" y="3188605"/>
            <a:ext cx="5292501" cy="313229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10786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0" y="0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i="1" dirty="0" smtClean="0">
                <a:solidFill>
                  <a:schemeClr val="accent6">
                    <a:lumMod val="75000"/>
                  </a:schemeClr>
                </a:solidFill>
              </a:rPr>
              <a:t>Update – Ranking Natural Habitats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1775534" y="654181"/>
                <a:ext cx="5592932" cy="913135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𝐻𝑎𝑏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=6−</m:t>
                      </m:r>
                      <m:f>
                        <m:fPr>
                          <m:ctrlPr>
                            <a:rPr lang="en-US" i="1">
                              <a:latin typeface="Cambria Math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2</m:t>
                                      </m:r>
                                      <m:func>
                                        <m:funcPr>
                                          <m:ctrlPr>
                                            <a:rPr lang="en-US" i="1">
                                              <a:latin typeface="Cambria Math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>
                                              <a:latin typeface="Cambria Math"/>
                                            </a:rPr>
                                            <m:t>max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latin typeface="Cambria Math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latin typeface="Cambria Math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>
                                                      <a:latin typeface="Cambria Math"/>
                                                    </a:rPr>
                                                    <m:t>𝑅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1">
                                                      <a:latin typeface="Cambria Math"/>
                                                    </a:rPr>
                                                    <m:t>𝑘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limLoc m:val="undOvr"/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𝑘</m:t>
                                      </m:r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𝑛</m:t>
                                      </m:r>
                                    </m:sup>
                                    <m:e>
                                      <m:sSubSup>
                                        <m:sSubSupPr>
                                          <m:ctrlPr>
                                            <a:rPr lang="en-US" i="1">
                                              <a:latin typeface="Cambria Math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𝑅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𝑘</m:t>
                                          </m:r>
                                        </m:sub>
                                        <m:sup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</m:e>
                                  </m:nary>
                                  <m:r>
                                    <a:rPr lang="en-US" i="1">
                                      <a:latin typeface="Cambria Math"/>
                                    </a:rPr>
                                    <m:t>−</m:t>
                                  </m:r>
                                  <m:func>
                                    <m:func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latin typeface="Cambria Math"/>
                                        </a:rPr>
                                        <m:t>max</m:t>
                                      </m:r>
                                    </m:fName>
                                    <m:e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latin typeface="Cambria Math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latin typeface="Cambria Math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>
                                                      <a:latin typeface="Cambria Math"/>
                                                    </a:rPr>
                                                    <m:t>𝑅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1">
                                                      <a:latin typeface="Cambria Math"/>
                                                    </a:rPr>
                                                    <m:t>𝑘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func>
                                </m:e>
                              </m:d>
                            </m:e>
                          </m:rad>
                        </m:num>
                        <m:den>
                          <m:r>
                            <a:rPr lang="en-US" i="1">
                              <a:latin typeface="Cambria Math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5534" y="654181"/>
                <a:ext cx="5592932" cy="913135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90246" y="1695637"/>
            <a:ext cx="6199318" cy="511960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</p:pic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69835845"/>
              </p:ext>
            </p:extLst>
          </p:nvPr>
        </p:nvGraphicFramePr>
        <p:xfrm>
          <a:off x="2790731" y="2709585"/>
          <a:ext cx="4255294" cy="27527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903936" y="5765613"/>
            <a:ext cx="7040656" cy="715089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More habitats = more </a:t>
            </a:r>
            <a:r>
              <a:rPr lang="en-US" sz="3600" b="1" dirty="0" smtClean="0">
                <a:solidFill>
                  <a:schemeClr val="accent6">
                    <a:lumMod val="75000"/>
                  </a:schemeClr>
                </a:solidFill>
              </a:rPr>
              <a:t>protection</a:t>
            </a:r>
            <a:r>
              <a:rPr lang="en-US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!</a:t>
            </a:r>
            <a:endParaRPr lang="en-US" sz="3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9938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i="1" dirty="0" smtClean="0">
                <a:solidFill>
                  <a:srgbClr val="F79646">
                    <a:lumMod val="75000"/>
                  </a:srgbClr>
                </a:solidFill>
              </a:rPr>
              <a:t>Wave Exposure – New Approach</a:t>
            </a:r>
            <a:endParaRPr lang="en-US" sz="3600" b="1" i="1" dirty="0">
              <a:solidFill>
                <a:srgbClr val="F79646">
                  <a:lumMod val="75000"/>
                </a:srgb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2174574" y="932157"/>
                <a:ext cx="4794852" cy="7695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40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𝐸</m:t>
                          </m:r>
                        </m:e>
                        <m:sub>
                          <m:r>
                            <a:rPr lang="en-US" sz="40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𝑤</m:t>
                          </m:r>
                        </m:sub>
                      </m:sSub>
                      <m:r>
                        <a:rPr lang="en-US" sz="4000" i="1">
                          <a:solidFill>
                            <a:prstClr val="black"/>
                          </a:solidFill>
                          <a:latin typeface="Cambria Math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4000">
                          <a:solidFill>
                            <a:prstClr val="black"/>
                          </a:solidFill>
                          <a:latin typeface="Cambria Math"/>
                        </a:rPr>
                        <m:t>max</m:t>
                      </m:r>
                      <m:r>
                        <a:rPr lang="en-US" sz="4000" i="1" smtClean="0">
                          <a:solidFill>
                            <a:prstClr val="black"/>
                          </a:solidFill>
                          <a:latin typeface="Cambria Math"/>
                        </a:rPr>
                        <m:t> </m:t>
                      </m:r>
                      <m:r>
                        <a:rPr lang="en-US" sz="4000" i="1">
                          <a:solidFill>
                            <a:prstClr val="black"/>
                          </a:solidFill>
                          <a:latin typeface="Cambria Math"/>
                        </a:rPr>
                        <m:t>(</m:t>
                      </m:r>
                      <m:sSubSup>
                        <m:sSubSupPr>
                          <m:ctrlPr>
                            <a:rPr lang="en-US" sz="40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40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𝐸</m:t>
                          </m:r>
                        </m:e>
                        <m:sub>
                          <m:r>
                            <a:rPr lang="en-US" sz="40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𝑤</m:t>
                          </m:r>
                        </m:sub>
                        <m:sup>
                          <m:r>
                            <a:rPr lang="en-US" sz="40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𝑜</m:t>
                          </m:r>
                        </m:sup>
                      </m:sSubSup>
                      <m:r>
                        <a:rPr lang="en-US" sz="4000" i="1">
                          <a:solidFill>
                            <a:prstClr val="black"/>
                          </a:solidFill>
                          <a:latin typeface="Cambria Math"/>
                        </a:rPr>
                        <m:t>, </m:t>
                      </m:r>
                      <m:sSubSup>
                        <m:sSubSupPr>
                          <m:ctrlPr>
                            <a:rPr lang="en-US" sz="40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40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𝐸</m:t>
                          </m:r>
                        </m:e>
                        <m:sub>
                          <m:r>
                            <a:rPr lang="en-US" sz="40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𝑤</m:t>
                          </m:r>
                        </m:sub>
                        <m:sup>
                          <m:r>
                            <a:rPr lang="en-US" sz="40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𝑙</m:t>
                          </m:r>
                        </m:sup>
                      </m:sSubSup>
                      <m:r>
                        <a:rPr lang="en-US" sz="4000" i="1">
                          <a:solidFill>
                            <a:prstClr val="black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40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4574" y="932157"/>
                <a:ext cx="4794852" cy="76957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8851" name="Picture 3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6745" y="2129051"/>
            <a:ext cx="5418837" cy="383594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8850" name="Picture 2"/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010806" y="2497539"/>
            <a:ext cx="5133194" cy="410833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92046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WinslowHomer_Northeaster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073150"/>
            <a:ext cx="7772400" cy="1470025"/>
          </a:xfrm>
          <a:solidFill>
            <a:schemeClr val="accent2">
              <a:lumMod val="75000"/>
              <a:alpha val="54000"/>
            </a:schemeClr>
          </a:solidFill>
        </p:spPr>
        <p:txBody>
          <a:bodyPr/>
          <a:lstStyle/>
          <a:p>
            <a:r>
              <a:rPr lang="en-US" b="1" dirty="0" smtClean="0"/>
              <a:t>Mapping Coastal Vulnerability to Erosion and Flooding</a:t>
            </a:r>
            <a:endParaRPr 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7" name="Picture 1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9199209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97445" y="-2561589"/>
            <a:ext cx="1846555" cy="19741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-1.20259E-7 L -0.20261 0.06753 L -0.28316 0.14709 L -0.29879 0.28724 L -0.19618 0.41004 L -0.0948 0.41698 L -0.11302 0.31823 L -0.23386 0.26804 L -0.36493 0.42715 L -0.36893 0.57447 L -0.27795 0.66443 L -0.1599 0.64339 L -0.3533 0.52244 L -0.41441 0.70213 L -0.37934 0.77845 " pathEditMode="relative" ptsTypes="AAAAAAAAAAAAAAA">
                                      <p:cBhvr>
                                        <p:cTn id="6" dur="3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9199209" cy="6858000"/>
          </a:xfrm>
          <a:prstGeom prst="rect">
            <a:avLst/>
          </a:prstGeom>
          <a:solidFill>
            <a:schemeClr val="tx1">
              <a:lumMod val="65000"/>
              <a:lumOff val="35000"/>
              <a:alpha val="86000"/>
            </a:schemeClr>
          </a:solidFill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86200" y="3301178"/>
            <a:ext cx="2718830" cy="1914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ounded Rectangular Callout 3"/>
          <p:cNvSpPr/>
          <p:nvPr/>
        </p:nvSpPr>
        <p:spPr>
          <a:xfrm>
            <a:off x="570528" y="674631"/>
            <a:ext cx="8058150" cy="2423347"/>
          </a:xfrm>
          <a:prstGeom prst="wedgeRoundRectCallout">
            <a:avLst>
              <a:gd name="adj1" fmla="val 6723"/>
              <a:gd name="adj2" fmla="val 82851"/>
              <a:gd name="adj3" fmla="val 16667"/>
            </a:avLst>
          </a:prstGeom>
          <a:solidFill>
            <a:schemeClr val="tx1">
              <a:lumMod val="85000"/>
            </a:schemeClr>
          </a:solidFill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 smtClean="0">
                <a:solidFill>
                  <a:schemeClr val="bg1">
                    <a:lumMod val="65000"/>
                    <a:lumOff val="35000"/>
                  </a:schemeClr>
                </a:solidFill>
              </a:rPr>
              <a:t>Oi</a:t>
            </a:r>
            <a:r>
              <a:rPr lang="en-US" sz="2800" dirty="0" smtClean="0">
                <a:solidFill>
                  <a:schemeClr val="bg1">
                    <a:lumMod val="65000"/>
                    <a:lumOff val="35000"/>
                  </a:schemeClr>
                </a:solidFill>
              </a:rPr>
              <a:t>!</a:t>
            </a:r>
          </a:p>
          <a:p>
            <a:pPr>
              <a:buFont typeface="Arial" pitchFamily="34" charset="0"/>
              <a:buChar char="•"/>
            </a:pPr>
            <a:endParaRPr lang="en-US" sz="1000" dirty="0" smtClean="0">
              <a:solidFill>
                <a:schemeClr val="bg1">
                  <a:lumMod val="65000"/>
                  <a:lumOff val="35000"/>
                </a:schemeClr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en-US" sz="20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800" dirty="0" smtClean="0">
                <a:solidFill>
                  <a:schemeClr val="bg1">
                    <a:lumMod val="65000"/>
                    <a:lumOff val="35000"/>
                  </a:schemeClr>
                </a:solidFill>
              </a:rPr>
              <a:t>Are there areas that are </a:t>
            </a:r>
            <a:r>
              <a:rPr lang="en-US" sz="2800" dirty="0" smtClean="0">
                <a:solidFill>
                  <a:schemeClr val="accent6">
                    <a:lumMod val="75000"/>
                  </a:schemeClr>
                </a:solidFill>
              </a:rPr>
              <a:t>more exposed </a:t>
            </a:r>
            <a:r>
              <a:rPr lang="en-US" sz="2800" dirty="0" smtClean="0">
                <a:solidFill>
                  <a:schemeClr val="bg1">
                    <a:lumMod val="65000"/>
                    <a:lumOff val="35000"/>
                  </a:schemeClr>
                </a:solidFill>
              </a:rPr>
              <a:t>to impacts of high waves and winds than others?</a:t>
            </a:r>
          </a:p>
          <a:p>
            <a:pPr>
              <a:buFont typeface="Arial" pitchFamily="34" charset="0"/>
              <a:buChar char="•"/>
            </a:pPr>
            <a:endParaRPr lang="en-US" sz="1000" dirty="0" smtClean="0">
              <a:solidFill>
                <a:schemeClr val="bg1">
                  <a:lumMod val="65000"/>
                  <a:lumOff val="35000"/>
                </a:schemeClr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en-US" sz="2000" dirty="0" smtClean="0">
                <a:solidFill>
                  <a:schemeClr val="bg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800" dirty="0" smtClean="0">
                <a:solidFill>
                  <a:schemeClr val="bg1">
                    <a:lumMod val="65000"/>
                    <a:lumOff val="35000"/>
                  </a:schemeClr>
                </a:solidFill>
              </a:rPr>
              <a:t>Are there </a:t>
            </a:r>
            <a:r>
              <a:rPr lang="en-US" sz="2800" dirty="0" smtClean="0">
                <a:solidFill>
                  <a:schemeClr val="accent6">
                    <a:lumMod val="75000"/>
                  </a:schemeClr>
                </a:solidFill>
              </a:rPr>
              <a:t>natural factors </a:t>
            </a:r>
            <a:r>
              <a:rPr lang="en-US" sz="2800" dirty="0" smtClean="0">
                <a:solidFill>
                  <a:schemeClr val="bg1">
                    <a:lumMod val="65000"/>
                    <a:lumOff val="35000"/>
                  </a:schemeClr>
                </a:solidFill>
              </a:rPr>
              <a:t>that can reduce these impacts?</a:t>
            </a:r>
            <a:endParaRPr lang="en-US" sz="2800" dirty="0">
              <a:solidFill>
                <a:schemeClr val="bg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9199209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86200" y="3301178"/>
            <a:ext cx="2718830" cy="1914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ounded Rectangular Callout 3"/>
          <p:cNvSpPr/>
          <p:nvPr/>
        </p:nvSpPr>
        <p:spPr>
          <a:xfrm>
            <a:off x="96028" y="88901"/>
            <a:ext cx="9065080" cy="3111500"/>
          </a:xfrm>
          <a:prstGeom prst="wedgeRoundRectCallout">
            <a:avLst>
              <a:gd name="adj1" fmla="val -3106"/>
              <a:gd name="adj2" fmla="val 85943"/>
              <a:gd name="adj3" fmla="val 16667"/>
            </a:avLst>
          </a:prstGeom>
          <a:solidFill>
            <a:schemeClr val="tx1">
              <a:lumMod val="85000"/>
            </a:schemeClr>
          </a:solidFill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Font typeface="Arial" pitchFamily="34" charset="0"/>
              <a:buChar char="•"/>
            </a:pPr>
            <a:r>
              <a:rPr lang="en-US" sz="2800" dirty="0" smtClean="0">
                <a:solidFill>
                  <a:schemeClr val="bg1">
                    <a:lumMod val="65000"/>
                    <a:lumOff val="35000"/>
                  </a:schemeClr>
                </a:solidFill>
              </a:rPr>
              <a:t> Is </a:t>
            </a:r>
            <a:r>
              <a:rPr lang="en-US" sz="28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this area vulnerable to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erosion and inundation </a:t>
            </a:r>
            <a:r>
              <a:rPr lang="en-US" sz="28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during storms</a:t>
            </a:r>
            <a:r>
              <a:rPr lang="en-US" sz="2800" dirty="0" smtClean="0">
                <a:solidFill>
                  <a:schemeClr val="bg1">
                    <a:lumMod val="65000"/>
                    <a:lumOff val="35000"/>
                  </a:schemeClr>
                </a:solidFill>
              </a:rPr>
              <a:t>?</a:t>
            </a:r>
          </a:p>
          <a:p>
            <a:pPr>
              <a:buFont typeface="Arial" pitchFamily="34" charset="0"/>
              <a:buChar char="•"/>
            </a:pPr>
            <a:endParaRPr lang="en-US" sz="1200" dirty="0">
              <a:solidFill>
                <a:schemeClr val="bg1">
                  <a:lumMod val="65000"/>
                  <a:lumOff val="35000"/>
                </a:schemeClr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en-US" sz="20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8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How do changes in the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natural environment </a:t>
            </a:r>
            <a:r>
              <a:rPr lang="en-US" sz="28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affect that vulnerability</a:t>
            </a:r>
            <a:r>
              <a:rPr lang="en-US" sz="2800" dirty="0" smtClean="0">
                <a:solidFill>
                  <a:schemeClr val="bg1">
                    <a:lumMod val="65000"/>
                    <a:lumOff val="35000"/>
                  </a:schemeClr>
                </a:solidFill>
              </a:rPr>
              <a:t>?</a:t>
            </a:r>
          </a:p>
          <a:p>
            <a:pPr>
              <a:buFont typeface="Arial" pitchFamily="34" charset="0"/>
              <a:buChar char="•"/>
            </a:pPr>
            <a:endParaRPr lang="en-US" sz="1200" dirty="0">
              <a:solidFill>
                <a:schemeClr val="bg1">
                  <a:lumMod val="65000"/>
                  <a:lumOff val="35000"/>
                </a:schemeClr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en-US" sz="20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  </a:t>
            </a:r>
            <a:r>
              <a:rPr lang="en-US" sz="28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Why does this bloody hell matter to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people</a:t>
            </a:r>
            <a:r>
              <a:rPr lang="en-US" sz="28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800" dirty="0" smtClean="0">
                <a:solidFill>
                  <a:schemeClr val="bg1">
                    <a:lumMod val="65000"/>
                    <a:lumOff val="35000"/>
                  </a:schemeClr>
                </a:solidFill>
              </a:rPr>
              <a:t>anyways?</a:t>
            </a:r>
            <a:endParaRPr lang="en-US" sz="2800" dirty="0">
              <a:solidFill>
                <a:schemeClr val="bg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9199209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95642" y="2843355"/>
            <a:ext cx="2733675" cy="18264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ounded Rectangular Callout 5"/>
          <p:cNvSpPr/>
          <p:nvPr/>
        </p:nvSpPr>
        <p:spPr>
          <a:xfrm>
            <a:off x="341086" y="1104900"/>
            <a:ext cx="5970814" cy="1348383"/>
          </a:xfrm>
          <a:prstGeom prst="wedgeRoundRectCallout">
            <a:avLst>
              <a:gd name="adj1" fmla="val 43092"/>
              <a:gd name="adj2" fmla="val 105259"/>
              <a:gd name="adj3" fmla="val 16667"/>
            </a:avLst>
          </a:prstGeom>
          <a:solidFill>
            <a:schemeClr val="tx1">
              <a:lumMod val="85000"/>
            </a:schemeClr>
          </a:solidFill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bg1">
                    <a:lumMod val="65000"/>
                    <a:lumOff val="35000"/>
                  </a:schemeClr>
                </a:solidFill>
              </a:rPr>
              <a:t>Fascinating </a:t>
            </a:r>
            <a:r>
              <a:rPr lang="en-US" sz="28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questions!</a:t>
            </a:r>
          </a:p>
          <a:p>
            <a:pPr algn="ctr">
              <a:buFont typeface="Arial" pitchFamily="34" charset="0"/>
              <a:buChar char="•"/>
            </a:pPr>
            <a:endParaRPr lang="en-US" sz="2000" dirty="0">
              <a:solidFill>
                <a:schemeClr val="bg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en-US" sz="2800" dirty="0" smtClean="0">
                <a:solidFill>
                  <a:schemeClr val="bg1">
                    <a:lumMod val="65000"/>
                    <a:lumOff val="35000"/>
                  </a:schemeClr>
                </a:solidFill>
              </a:rPr>
              <a:t>Let’s </a:t>
            </a:r>
            <a:r>
              <a:rPr lang="en-US" sz="28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solve them, </a:t>
            </a:r>
            <a:r>
              <a:rPr lang="en-US" sz="2800" dirty="0" smtClean="0">
                <a:solidFill>
                  <a:schemeClr val="bg1">
                    <a:lumMod val="65000"/>
                    <a:lumOff val="35000"/>
                  </a:schemeClr>
                </a:solidFill>
              </a:rPr>
              <a:t>with the </a:t>
            </a:r>
            <a:r>
              <a:rPr lang="en-US" sz="2800" dirty="0" smtClean="0">
                <a:solidFill>
                  <a:schemeClr val="accent6">
                    <a:lumMod val="75000"/>
                  </a:schemeClr>
                </a:solidFill>
              </a:rPr>
              <a:t>CV model</a:t>
            </a:r>
            <a:r>
              <a:rPr lang="en-US" sz="2800" dirty="0" smtClean="0">
                <a:solidFill>
                  <a:schemeClr val="bg1">
                    <a:lumMod val="65000"/>
                    <a:lumOff val="35000"/>
                  </a:schemeClr>
                </a:solidFill>
              </a:rPr>
              <a:t>!</a:t>
            </a:r>
            <a:endParaRPr lang="en-US" sz="2800" dirty="0">
              <a:solidFill>
                <a:schemeClr val="bg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>
            <a:lumMod val="85000"/>
            <a:lumOff val="15000"/>
          </a:schemeClr>
        </a:solidFill>
        <a:ln>
          <a:solidFill>
            <a:schemeClr val="tx1">
              <a:lumMod val="85000"/>
              <a:lumOff val="15000"/>
            </a:schemeClr>
          </a:solidFill>
        </a:ln>
      </a:spPr>
      <a:bodyPr rtlCol="0" anchor="ctr"/>
      <a:lstStyle>
        <a:defPPr algn="ctr">
          <a:defRPr sz="2800"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>
            <a:lumMod val="85000"/>
            <a:lumOff val="15000"/>
          </a:schemeClr>
        </a:solidFill>
        <a:ln>
          <a:solidFill>
            <a:schemeClr val="tx1">
              <a:lumMod val="85000"/>
              <a:lumOff val="15000"/>
            </a:schemeClr>
          </a:solidFill>
        </a:ln>
      </a:spPr>
      <a:bodyPr rtlCol="0" anchor="ctr"/>
      <a:lstStyle>
        <a:defPPr algn="ctr">
          <a:defRPr sz="2800"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5147</TotalTime>
  <Words>1879</Words>
  <Application>Microsoft Office PowerPoint</Application>
  <PresentationFormat>On-screen Show (4:3)</PresentationFormat>
  <Paragraphs>640</Paragraphs>
  <Slides>45</Slides>
  <Notes>10</Notes>
  <HiddenSlides>0</HiddenSlides>
  <MMClips>0</MMClips>
  <ScaleCrop>false</ScaleCrop>
  <HeadingPairs>
    <vt:vector size="6" baseType="variant">
      <vt:variant>
        <vt:lpstr>Theme</vt:lpstr>
      </vt:variant>
      <vt:variant>
        <vt:i4>3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49" baseType="lpstr">
      <vt:lpstr>Office Theme</vt:lpstr>
      <vt:lpstr>1_Office Theme</vt:lpstr>
      <vt:lpstr>2_Office Theme</vt:lpstr>
      <vt:lpstr>Equation</vt:lpstr>
      <vt:lpstr>PowerPoint Presentation</vt:lpstr>
      <vt:lpstr>PowerPoint Presentation</vt:lpstr>
      <vt:lpstr>PowerPoint Presentation</vt:lpstr>
      <vt:lpstr>PowerPoint Presentation</vt:lpstr>
      <vt:lpstr>Mapping Coastal Vulnerability to Erosion and Flooding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Coastal Vulnerability Outputs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Vulnerability Index Output</vt:lpstr>
      <vt:lpstr>PowerPoint Presentation</vt:lpstr>
      <vt:lpstr>Limitations and Assumptions</vt:lpstr>
      <vt:lpstr>PowerPoint Presentation</vt:lpstr>
      <vt:lpstr>Model Steps</vt:lpstr>
      <vt:lpstr>Erosion/Inundation Model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Model Outputs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Coastal Exposure and Vulnerability to Large Events</dc:title>
  <dc:creator>guannelgr</dc:creator>
  <cp:lastModifiedBy>rpsharp</cp:lastModifiedBy>
  <cp:revision>57</cp:revision>
  <dcterms:created xsi:type="dcterms:W3CDTF">2010-11-11T17:49:24Z</dcterms:created>
  <dcterms:modified xsi:type="dcterms:W3CDTF">2011-10-24T19:19:04Z</dcterms:modified>
</cp:coreProperties>
</file>